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  <p:sldMasterId id="2147483934" r:id="rId5"/>
  </p:sldMasterIdLst>
  <p:notesMasterIdLst>
    <p:notesMasterId r:id="rId22"/>
  </p:notesMasterIdLst>
  <p:handoutMasterIdLst>
    <p:handoutMasterId r:id="rId23"/>
  </p:handoutMasterIdLst>
  <p:sldIdLst>
    <p:sldId id="2147374593" r:id="rId6"/>
    <p:sldId id="531" r:id="rId7"/>
    <p:sldId id="2147469403" r:id="rId8"/>
    <p:sldId id="2147469405" r:id="rId9"/>
    <p:sldId id="2147469406" r:id="rId10"/>
    <p:sldId id="2147469407" r:id="rId11"/>
    <p:sldId id="2147469408" r:id="rId12"/>
    <p:sldId id="2147469410" r:id="rId13"/>
    <p:sldId id="2147469411" r:id="rId14"/>
    <p:sldId id="2147469412" r:id="rId15"/>
    <p:sldId id="2147469413" r:id="rId16"/>
    <p:sldId id="2147469414" r:id="rId17"/>
    <p:sldId id="2147469415" r:id="rId18"/>
    <p:sldId id="2147469416" r:id="rId19"/>
    <p:sldId id="2147469417" r:id="rId20"/>
    <p:sldId id="2147469418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88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43585-3350-58A8-C493-44BBE2878D92}" name="OPRG" initials="OPRG" userId="OPRG" providerId="None"/>
  <p188:author id="{6BDAAABD-3FED-2D62-9B31-C770BD43D2DD}" name="Kirsten Thomas (Porter Novelli)" initials="KT(N" userId="S::kirsten.thomas@porternovelli.com::8e7cd897-7e97-4e7b-9736-07d2f2d87461" providerId="AD"/>
  <p188:author id="{EFCF4FF6-E091-EDA5-0FA4-BF6F628F49BC}" name="Lindsey Fisher (Porter Novelli)" initials="LF(N" userId="S::lindsey.fisher@porternovelli.com::b12492c1-00a5-4d62-bbb7-918bd4ae74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elcher" initials="" lastIdx="56" clrIdx="0"/>
  <p:cmAuthor id="2" name="Weslyn Lu" initials="" lastIdx="139" clrIdx="1"/>
  <p:cmAuthor id="3" name="Taylor DeVoe" initials="" lastIdx="3" clrIdx="2"/>
  <p:cmAuthor id="4" name="David Bickel" initials="" lastIdx="8" clrIdx="3"/>
  <p:cmAuthor id="5" name="Dang, Jacqueline" initials="" lastIdx="4" clrIdx="4"/>
  <p:cmAuthor id="6" name="Jacqueline Dang" initials="" lastIdx="17" clrIdx="5"/>
  <p:cmAuthor id="7" name="Sharon Karlsberg" initials="" lastIdx="4" clrIdx="6"/>
  <p:cmAuthor id="8" name="Jacqueline L Zummo" initials="" lastIdx="1" clrIdx="7"/>
  <p:cmAuthor id="9" name="Suzanne Martinez (IB Health)" initials="" lastIdx="1" clrIdx="8"/>
  <p:cmAuthor id="10" name="Melissa Hoefel (Ketchum)" initials="" lastIdx="14" clrIdx="9"/>
  <p:cmAuthor id="11" name="Heather Gartman" initials="" lastIdx="5" clrIdx="10"/>
  <p:cmAuthor id="12" name="Heather Gartman (Ketchum)" initials="" lastIdx="6" clrIdx="11"/>
  <p:cmAuthor id="13" name="Appelmans, Frederic" initials="" lastIdx="2" clrIdx="12"/>
  <p:cmAuthor id="14" name="OPRG" initials="OPRG" lastIdx="6" clrIdx="13">
    <p:extLst>
      <p:ext uri="{19B8F6BF-5375-455C-9EA6-DF929625EA0E}">
        <p15:presenceInfo xmlns:p15="http://schemas.microsoft.com/office/powerpoint/2012/main" userId="OP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C3"/>
    <a:srgbClr val="2CC84D"/>
    <a:srgbClr val="FBE122"/>
    <a:srgbClr val="00BCE3"/>
    <a:srgbClr val="ADADAD"/>
    <a:srgbClr val="7EE0DD"/>
    <a:srgbClr val="E01029"/>
    <a:srgbClr val="840B55"/>
    <a:srgbClr val="151F6D"/>
    <a:srgbClr val="889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2" autoAdjust="0"/>
    <p:restoredTop sz="96327"/>
  </p:normalViewPr>
  <p:slideViewPr>
    <p:cSldViewPr snapToGrid="0">
      <p:cViewPr varScale="1">
        <p:scale>
          <a:sx n="77" d="100"/>
          <a:sy n="77" d="100"/>
        </p:scale>
        <p:origin x="4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803ACFBB-5B2D-4A97-8984-FF87C98E4E65}"/>
    <pc:docChg chg="delSld modSld">
      <pc:chgData name="Svinka, Jasmin" userId="fc00b233-c2fc-4584-be36-8c6a4d19bf9c" providerId="ADAL" clId="{803ACFBB-5B2D-4A97-8984-FF87C98E4E65}" dt="2023-06-08T06:44:01.526" v="24" actId="207"/>
      <pc:docMkLst>
        <pc:docMk/>
      </pc:docMkLst>
      <pc:sldChg chg="addSp modSp mod">
        <pc:chgData name="Svinka, Jasmin" userId="fc00b233-c2fc-4584-be36-8c6a4d19bf9c" providerId="ADAL" clId="{803ACFBB-5B2D-4A97-8984-FF87C98E4E65}" dt="2023-06-08T06:44:01.526" v="24" actId="207"/>
        <pc:sldMkLst>
          <pc:docMk/>
          <pc:sldMk cId="3558370742" sldId="2147374593"/>
        </pc:sldMkLst>
        <pc:spChg chg="add mod">
          <ac:chgData name="Svinka, Jasmin" userId="fc00b233-c2fc-4584-be36-8c6a4d19bf9c" providerId="ADAL" clId="{803ACFBB-5B2D-4A97-8984-FF87C98E4E65}" dt="2023-06-08T06:44:01.526" v="24" actId="207"/>
          <ac:spMkLst>
            <pc:docMk/>
            <pc:sldMk cId="3558370742" sldId="2147374593"/>
            <ac:spMk id="6" creationId="{A616F0C6-89B5-A6AE-4BF4-B532D0642B33}"/>
          </ac:spMkLst>
        </pc:spChg>
      </pc:sldChg>
      <pc:sldChg chg="del">
        <pc:chgData name="Svinka, Jasmin" userId="fc00b233-c2fc-4584-be36-8c6a4d19bf9c" providerId="ADAL" clId="{803ACFBB-5B2D-4A97-8984-FF87C98E4E65}" dt="2023-06-08T06:42:14.159" v="0" actId="47"/>
        <pc:sldMkLst>
          <pc:docMk/>
          <pc:sldMk cId="2390466515" sldId="214746942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FC239-0D63-4C7C-8FA3-4BE9320F6A50}" type="doc">
      <dgm:prSet loTypeId="urn:microsoft.com/office/officeart/2005/8/layout/venn3" loCatId="relationship" qsTypeId="urn:microsoft.com/office/officeart/2005/8/quickstyle/simple4" qsCatId="simple" csTypeId="urn:microsoft.com/office/officeart/2005/8/colors/accent6_2" csCatId="accent6" phldr="1"/>
      <dgm:spPr/>
    </dgm:pt>
    <dgm:pt modelId="{B2FEF4BA-3E78-47F3-BBBC-DD95E749BE12}">
      <dgm:prSet phldrT="[Text]" custT="1"/>
      <dgm:spPr>
        <a:solidFill>
          <a:srgbClr val="00BCE3"/>
        </a:solidFill>
        <a:ln>
          <a:solidFill>
            <a:srgbClr val="002557"/>
          </a:solidFill>
        </a:ln>
      </dgm:spPr>
      <dgm:t>
        <a:bodyPr/>
        <a:lstStyle/>
        <a:p>
          <a:endParaRPr lang="en-US" sz="1600" b="1">
            <a:solidFill>
              <a:srgbClr val="002557"/>
            </a:solidFill>
          </a:endParaRPr>
        </a:p>
      </dgm:t>
    </dgm:pt>
    <dgm:pt modelId="{1303415D-E4D9-4661-90C1-AFFF931AE589}" type="parTrans" cxnId="{F20591A7-8A8C-444D-B75F-BF76333FD45B}">
      <dgm:prSet/>
      <dgm:spPr/>
      <dgm:t>
        <a:bodyPr/>
        <a:lstStyle/>
        <a:p>
          <a:endParaRPr lang="en-US"/>
        </a:p>
      </dgm:t>
    </dgm:pt>
    <dgm:pt modelId="{5B38028E-ACF7-4478-9F49-9E0F3C2C1ECF}" type="sibTrans" cxnId="{F20591A7-8A8C-444D-B75F-BF76333FD45B}">
      <dgm:prSet/>
      <dgm:spPr/>
      <dgm:t>
        <a:bodyPr/>
        <a:lstStyle/>
        <a:p>
          <a:endParaRPr lang="en-US"/>
        </a:p>
      </dgm:t>
    </dgm:pt>
    <dgm:pt modelId="{7BE7B4AC-F96D-4D90-8E2B-496DA05B4766}">
      <dgm:prSet phldrT="[Text]" custT="1"/>
      <dgm:spPr>
        <a:solidFill>
          <a:srgbClr val="FBE122"/>
        </a:solidFill>
        <a:ln>
          <a:solidFill>
            <a:srgbClr val="002557"/>
          </a:solidFill>
        </a:ln>
      </dgm:spPr>
      <dgm:t>
        <a:bodyPr/>
        <a:lstStyle/>
        <a:p>
          <a:endParaRPr lang="en-US" sz="1600" b="1">
            <a:solidFill>
              <a:srgbClr val="002557"/>
            </a:solidFill>
          </a:endParaRPr>
        </a:p>
      </dgm:t>
    </dgm:pt>
    <dgm:pt modelId="{B63D42F1-1FD3-46BF-98B6-7506D165B444}" type="parTrans" cxnId="{6FC6CB78-918C-4AED-87A9-5C8F695308D6}">
      <dgm:prSet/>
      <dgm:spPr/>
      <dgm:t>
        <a:bodyPr/>
        <a:lstStyle/>
        <a:p>
          <a:endParaRPr lang="en-US"/>
        </a:p>
      </dgm:t>
    </dgm:pt>
    <dgm:pt modelId="{F6F8BCC0-13E8-45E4-903A-9863E94C33B9}" type="sibTrans" cxnId="{6FC6CB78-918C-4AED-87A9-5C8F695308D6}">
      <dgm:prSet/>
      <dgm:spPr/>
      <dgm:t>
        <a:bodyPr/>
        <a:lstStyle/>
        <a:p>
          <a:endParaRPr lang="en-US"/>
        </a:p>
      </dgm:t>
    </dgm:pt>
    <dgm:pt modelId="{F84E7EDE-E0E0-456A-AD9F-246E305AB02D}" type="pres">
      <dgm:prSet presAssocID="{A6DFC239-0D63-4C7C-8FA3-4BE9320F6A50}" presName="Name0" presStyleCnt="0">
        <dgm:presLayoutVars>
          <dgm:dir/>
          <dgm:resizeHandles val="exact"/>
        </dgm:presLayoutVars>
      </dgm:prSet>
      <dgm:spPr/>
    </dgm:pt>
    <dgm:pt modelId="{811804EC-A243-4DD1-A57E-424D3A53E2FE}" type="pres">
      <dgm:prSet presAssocID="{B2FEF4BA-3E78-47F3-BBBC-DD95E749BE12}" presName="Name5" presStyleLbl="vennNode1" presStyleIdx="0" presStyleCnt="2" custScaleY="88809" custLinFactNeighborX="44224" custLinFactNeighborY="6440">
        <dgm:presLayoutVars>
          <dgm:bulletEnabled val="1"/>
        </dgm:presLayoutVars>
      </dgm:prSet>
      <dgm:spPr/>
    </dgm:pt>
    <dgm:pt modelId="{C07F9A5A-613D-449C-A8D7-C5289B9EEF1E}" type="pres">
      <dgm:prSet presAssocID="{5B38028E-ACF7-4478-9F49-9E0F3C2C1ECF}" presName="space" presStyleCnt="0"/>
      <dgm:spPr/>
    </dgm:pt>
    <dgm:pt modelId="{AC250CDA-0E3B-4C23-B04C-4F43573A5DFE}" type="pres">
      <dgm:prSet presAssocID="{7BE7B4AC-F96D-4D90-8E2B-496DA05B4766}" presName="Name5" presStyleLbl="vennNode1" presStyleIdx="1" presStyleCnt="2" custScaleY="88809" custLinFactNeighborX="-59241" custLinFactNeighborY="6440">
        <dgm:presLayoutVars>
          <dgm:bulletEnabled val="1"/>
        </dgm:presLayoutVars>
      </dgm:prSet>
      <dgm:spPr/>
    </dgm:pt>
  </dgm:ptLst>
  <dgm:cxnLst>
    <dgm:cxn modelId="{073E7E5B-E6C9-481D-8E7F-C3C8CBBEEFEB}" type="presOf" srcId="{B2FEF4BA-3E78-47F3-BBBC-DD95E749BE12}" destId="{811804EC-A243-4DD1-A57E-424D3A53E2FE}" srcOrd="0" destOrd="0" presId="urn:microsoft.com/office/officeart/2005/8/layout/venn3"/>
    <dgm:cxn modelId="{6FC6CB78-918C-4AED-87A9-5C8F695308D6}" srcId="{A6DFC239-0D63-4C7C-8FA3-4BE9320F6A50}" destId="{7BE7B4AC-F96D-4D90-8E2B-496DA05B4766}" srcOrd="1" destOrd="0" parTransId="{B63D42F1-1FD3-46BF-98B6-7506D165B444}" sibTransId="{F6F8BCC0-13E8-45E4-903A-9863E94C33B9}"/>
    <dgm:cxn modelId="{33CB4A5A-759A-4980-A2ED-C3369634F293}" type="presOf" srcId="{7BE7B4AC-F96D-4D90-8E2B-496DA05B4766}" destId="{AC250CDA-0E3B-4C23-B04C-4F43573A5DFE}" srcOrd="0" destOrd="0" presId="urn:microsoft.com/office/officeart/2005/8/layout/venn3"/>
    <dgm:cxn modelId="{4BBBA593-E691-484C-8972-CE042027B20F}" type="presOf" srcId="{A6DFC239-0D63-4C7C-8FA3-4BE9320F6A50}" destId="{F84E7EDE-E0E0-456A-AD9F-246E305AB02D}" srcOrd="0" destOrd="0" presId="urn:microsoft.com/office/officeart/2005/8/layout/venn3"/>
    <dgm:cxn modelId="{F20591A7-8A8C-444D-B75F-BF76333FD45B}" srcId="{A6DFC239-0D63-4C7C-8FA3-4BE9320F6A50}" destId="{B2FEF4BA-3E78-47F3-BBBC-DD95E749BE12}" srcOrd="0" destOrd="0" parTransId="{1303415D-E4D9-4661-90C1-AFFF931AE589}" sibTransId="{5B38028E-ACF7-4478-9F49-9E0F3C2C1ECF}"/>
    <dgm:cxn modelId="{0E96F56F-8373-43E4-9AEF-464A01C9BA31}" type="presParOf" srcId="{F84E7EDE-E0E0-456A-AD9F-246E305AB02D}" destId="{811804EC-A243-4DD1-A57E-424D3A53E2FE}" srcOrd="0" destOrd="0" presId="urn:microsoft.com/office/officeart/2005/8/layout/venn3"/>
    <dgm:cxn modelId="{5D68B8EF-9EE2-4868-B2AA-7E55FA04F103}" type="presParOf" srcId="{F84E7EDE-E0E0-456A-AD9F-246E305AB02D}" destId="{C07F9A5A-613D-449C-A8D7-C5289B9EEF1E}" srcOrd="1" destOrd="0" presId="urn:microsoft.com/office/officeart/2005/8/layout/venn3"/>
    <dgm:cxn modelId="{73C2B7DE-2E9E-439F-A04A-B0F756B9925D}" type="presParOf" srcId="{F84E7EDE-E0E0-456A-AD9F-246E305AB02D}" destId="{AC250CDA-0E3B-4C23-B04C-4F43573A5DFE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804EC-A243-4DD1-A57E-424D3A53E2FE}">
      <dsp:nvSpPr>
        <dsp:cNvPr id="0" name=""/>
        <dsp:cNvSpPr/>
      </dsp:nvSpPr>
      <dsp:spPr>
        <a:xfrm>
          <a:off x="214998" y="998057"/>
          <a:ext cx="2392691" cy="2124925"/>
        </a:xfrm>
        <a:prstGeom prst="ellipse">
          <a:avLst/>
        </a:prstGeom>
        <a:solidFill>
          <a:srgbClr val="00BCE3"/>
        </a:solidFill>
        <a:ln>
          <a:solidFill>
            <a:srgbClr val="00255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78" tIns="20320" rIns="1316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rgbClr val="002557"/>
            </a:solidFill>
          </a:endParaRPr>
        </a:p>
      </dsp:txBody>
      <dsp:txXfrm>
        <a:off x="565399" y="1309245"/>
        <a:ext cx="1691889" cy="1502549"/>
      </dsp:txXfrm>
    </dsp:sp>
    <dsp:sp modelId="{AC250CDA-0E3B-4C23-B04C-4F43573A5DFE}">
      <dsp:nvSpPr>
        <dsp:cNvPr id="0" name=""/>
        <dsp:cNvSpPr/>
      </dsp:nvSpPr>
      <dsp:spPr>
        <a:xfrm>
          <a:off x="1634032" y="998057"/>
          <a:ext cx="2392691" cy="2124925"/>
        </a:xfrm>
        <a:prstGeom prst="ellipse">
          <a:avLst/>
        </a:prstGeom>
        <a:solidFill>
          <a:srgbClr val="FBE122"/>
        </a:solidFill>
        <a:ln>
          <a:solidFill>
            <a:srgbClr val="00255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78" tIns="20320" rIns="1316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rgbClr val="002557"/>
            </a:solidFill>
          </a:endParaRPr>
        </a:p>
      </dsp:txBody>
      <dsp:txXfrm>
        <a:off x="1984433" y="1309245"/>
        <a:ext cx="1691889" cy="150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CC24-5AAB-1E4A-8425-7C8B5A852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C3D3-1225-E741-9BA6-95F308091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B57F61-F687-A64D-889F-CFC7C931604F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6/15/2023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3AC08-FBCB-644B-A186-FD82D5F3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92C5-758E-4447-8685-FCB792EA1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9DC18-F474-5144-AF82-74E2A1BE2B4F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40C6-363A-D54C-A0AD-9B3D25289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D596-22B1-C44A-9273-1D6920BF6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68C741-784D-C14F-95B2-75F92A637A65}" type="datetimeFigureOut">
              <a:rPr lang="en-US" smtClean="0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5BF6C-86BB-BF43-9A11-02A312F9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E2789F-7479-3149-9A68-AF1616D6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8972-DBE2-E648-853D-5A7FDFD3B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8963-5B99-514C-88A2-B4C11A88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1812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7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08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3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88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97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0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8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2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0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45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3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15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5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78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66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99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9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37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45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91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2436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82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6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8938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87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3556273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09015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1886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9398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7708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2348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1995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49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6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002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975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15735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266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86200"/>
            <a:ext cx="8534400" cy="175260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947915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389909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493185" y="450851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1307044" y="157668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824330" y="26925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7356345" y="493325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4907130" y="37974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17555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30" y="0"/>
            <a:ext cx="10974916" cy="1011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1495856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125767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36913"/>
            <a:ext cx="5384800" cy="3705275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36913"/>
            <a:ext cx="5384800" cy="37052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3392" y="1268761"/>
            <a:ext cx="10945216" cy="1080120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320492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518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321004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628775"/>
            <a:ext cx="11040533" cy="4679951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4489514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25569544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2503173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993434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0811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716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3935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284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6324600"/>
            <a:ext cx="6096000" cy="533400"/>
          </a:xfrm>
        </p:spPr>
        <p:txBody>
          <a:bodyPr anchor="b"/>
          <a:lstStyle>
            <a:lvl1pPr algn="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71680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0"/>
            <a:ext cx="28448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2133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2133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544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28726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8599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63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82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494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8" r:id="rId2"/>
    <p:sldLayoutId id="2147483778" r:id="rId3"/>
    <p:sldLayoutId id="2147483777" r:id="rId4"/>
    <p:sldLayoutId id="2147483925" r:id="rId5"/>
    <p:sldLayoutId id="2147483849" r:id="rId6"/>
    <p:sldLayoutId id="2147483848" r:id="rId7"/>
    <p:sldLayoutId id="2147483821" r:id="rId8"/>
    <p:sldLayoutId id="2147483773" r:id="rId9"/>
    <p:sldLayoutId id="2147483834" r:id="rId10"/>
    <p:sldLayoutId id="2147483831" r:id="rId11"/>
    <p:sldLayoutId id="2147483857" r:id="rId12"/>
    <p:sldLayoutId id="2147483858" r:id="rId13"/>
    <p:sldLayoutId id="2147483859" r:id="rId14"/>
    <p:sldLayoutId id="2147483835" r:id="rId15"/>
    <p:sldLayoutId id="2147483840" r:id="rId16"/>
    <p:sldLayoutId id="2147483822" r:id="rId17"/>
    <p:sldLayoutId id="2147483823" r:id="rId18"/>
    <p:sldLayoutId id="2147483851" r:id="rId19"/>
    <p:sldLayoutId id="2147483838" r:id="rId20"/>
    <p:sldLayoutId id="2147483839" r:id="rId21"/>
    <p:sldLayoutId id="2147483841" r:id="rId22"/>
    <p:sldLayoutId id="2147483844" r:id="rId23"/>
    <p:sldLayoutId id="2147483930" r:id="rId24"/>
    <p:sldLayoutId id="2147483931" r:id="rId25"/>
    <p:sldLayoutId id="2147483817" r:id="rId26"/>
    <p:sldLayoutId id="2147483926" r:id="rId27"/>
    <p:sldLayoutId id="2147483927" r:id="rId28"/>
    <p:sldLayoutId id="2147483852" r:id="rId29"/>
    <p:sldLayoutId id="2147483819" r:id="rId30"/>
    <p:sldLayoutId id="2147483932" r:id="rId31"/>
    <p:sldLayoutId id="2147483933" r:id="rId32"/>
    <p:sldLayoutId id="2147483853" r:id="rId33"/>
    <p:sldLayoutId id="2147483843" r:id="rId34"/>
    <p:sldLayoutId id="2147483842" r:id="rId35"/>
    <p:sldLayoutId id="2147483803" r:id="rId36"/>
    <p:sldLayoutId id="2147483833" r:id="rId37"/>
    <p:sldLayoutId id="2147483765" r:id="rId38"/>
    <p:sldLayoutId id="2147483828" r:id="rId39"/>
    <p:sldLayoutId id="2147483829" r:id="rId40"/>
    <p:sldLayoutId id="2147483830" r:id="rId41"/>
    <p:sldLayoutId id="2147483836" r:id="rId42"/>
    <p:sldLayoutId id="2147483837" r:id="rId43"/>
    <p:sldLayoutId id="2147483845" r:id="rId44"/>
    <p:sldLayoutId id="2147483854" r:id="rId45"/>
    <p:sldLayoutId id="2147483855" r:id="rId46"/>
    <p:sldLayoutId id="2147483856" r:id="rId47"/>
    <p:sldLayoutId id="2147483861" r:id="rId48"/>
    <p:sldLayoutId id="2147483923" r:id="rId49"/>
    <p:sldLayoutId id="2147483920" r:id="rId50"/>
    <p:sldLayoutId id="2147483921" r:id="rId51"/>
    <p:sldLayoutId id="2147483918" r:id="rId52"/>
    <p:sldLayoutId id="2147483922" r:id="rId53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5ACBF0"/>
          </p15:clr>
        </p15:guide>
        <p15:guide id="2" pos="1260" userDrawn="1">
          <p15:clr>
            <a:srgbClr val="F26B43"/>
          </p15:clr>
        </p15:guide>
        <p15:guide id="3" orient="horz" pos="1770" userDrawn="1">
          <p15:clr>
            <a:srgbClr val="F26B43"/>
          </p15:clr>
        </p15:guide>
        <p15:guide id="4" orient="horz" pos="473" userDrawn="1">
          <p15:clr>
            <a:srgbClr val="F26B43"/>
          </p15:clr>
        </p15:guide>
        <p15:guide id="5" orient="horz" pos="1252" userDrawn="1">
          <p15:clr>
            <a:srgbClr val="F26B43"/>
          </p15:clr>
        </p15:guide>
        <p15:guide id="6" orient="horz" pos="2548" userDrawn="1">
          <p15:clr>
            <a:srgbClr val="F26B43"/>
          </p15:clr>
        </p15:guide>
        <p15:guide id="7" orient="horz" pos="3066" userDrawn="1">
          <p15:clr>
            <a:srgbClr val="F26B43"/>
          </p15:clr>
        </p15:guide>
        <p15:guide id="8" orient="horz" pos="3844" userDrawn="1">
          <p15:clr>
            <a:srgbClr val="F26B43"/>
          </p15:clr>
        </p15:guide>
        <p15:guide id="9" orient="horz" pos="1510" userDrawn="1">
          <p15:clr>
            <a:srgbClr val="5ACBF0"/>
          </p15:clr>
        </p15:guide>
        <p15:guide id="10" orient="horz" pos="2808" userDrawn="1">
          <p15:clr>
            <a:srgbClr val="5ACBF0"/>
          </p15:clr>
        </p15:guide>
        <p15:guide id="11" orient="horz" pos="4104" userDrawn="1">
          <p15:clr>
            <a:srgbClr val="5ACBF0"/>
          </p15:clr>
        </p15:guide>
        <p15:guide id="12" pos="228" userDrawn="1">
          <p15:clr>
            <a:srgbClr val="5ACBF0"/>
          </p15:clr>
        </p15:guide>
        <p15:guide id="13" pos="2034" userDrawn="1">
          <p15:clr>
            <a:srgbClr val="F26B43"/>
          </p15:clr>
        </p15:guide>
        <p15:guide id="14" pos="2568" userDrawn="1">
          <p15:clr>
            <a:srgbClr val="F26B43"/>
          </p15:clr>
        </p15:guide>
        <p15:guide id="15" pos="3322" userDrawn="1">
          <p15:clr>
            <a:srgbClr val="F26B43"/>
          </p15:clr>
        </p15:guide>
        <p15:guide id="16" pos="3838" userDrawn="1">
          <p15:clr>
            <a:srgbClr val="F26B43"/>
          </p15:clr>
        </p15:guide>
        <p15:guide id="17" pos="4612" userDrawn="1">
          <p15:clr>
            <a:srgbClr val="F26B43"/>
          </p15:clr>
        </p15:guide>
        <p15:guide id="18" pos="5128" userDrawn="1">
          <p15:clr>
            <a:srgbClr val="F26B43"/>
          </p15:clr>
        </p15:guide>
        <p15:guide id="19" pos="5902" userDrawn="1">
          <p15:clr>
            <a:srgbClr val="F26B43"/>
          </p15:clr>
        </p15:guide>
        <p15:guide id="20" pos="6418" userDrawn="1">
          <p15:clr>
            <a:srgbClr val="F26B43"/>
          </p15:clr>
        </p15:guide>
        <p15:guide id="21" pos="7192" userDrawn="1">
          <p15:clr>
            <a:srgbClr val="F26B43"/>
          </p15:clr>
        </p15:guide>
        <p15:guide id="22" pos="744" userDrawn="1">
          <p15:clr>
            <a:srgbClr val="F26B43"/>
          </p15:clr>
        </p15:guide>
        <p15:guide id="23" pos="2292" userDrawn="1">
          <p15:clr>
            <a:srgbClr val="5ACBF0"/>
          </p15:clr>
        </p15:guide>
        <p15:guide id="24" pos="1002" userDrawn="1">
          <p15:clr>
            <a:srgbClr val="5ACBF0"/>
          </p15:clr>
        </p15:guide>
        <p15:guide id="25" pos="3582" userDrawn="1">
          <p15:clr>
            <a:srgbClr val="5ACBF0"/>
          </p15:clr>
        </p15:guide>
        <p15:guide id="26" pos="4870" userDrawn="1">
          <p15:clr>
            <a:srgbClr val="5ACBF0"/>
          </p15:clr>
        </p15:guide>
        <p15:guide id="27" pos="6160" userDrawn="1">
          <p15:clr>
            <a:srgbClr val="5ACBF0"/>
          </p15:clr>
        </p15:guide>
        <p15:guide id="28" pos="7440" userDrawn="1">
          <p15:clr>
            <a:srgbClr val="5ACBF0"/>
          </p15:clr>
        </p15:guide>
        <p15:guide id="29" pos="486" userDrawn="1">
          <p15:clr>
            <a:srgbClr val="A4A3A4"/>
          </p15:clr>
        </p15:guide>
        <p15:guide id="30" pos="1518" userDrawn="1">
          <p15:clr>
            <a:srgbClr val="A4A3A4"/>
          </p15:clr>
        </p15:guide>
        <p15:guide id="31" pos="1776" userDrawn="1">
          <p15:clr>
            <a:srgbClr val="A4A3A4"/>
          </p15:clr>
        </p15:guide>
        <p15:guide id="32" pos="2808" userDrawn="1">
          <p15:clr>
            <a:srgbClr val="A4A3A4"/>
          </p15:clr>
        </p15:guide>
        <p15:guide id="33" pos="3066" userDrawn="1">
          <p15:clr>
            <a:srgbClr val="A4A3A4"/>
          </p15:clr>
        </p15:guide>
        <p15:guide id="34" pos="4096" userDrawn="1">
          <p15:clr>
            <a:srgbClr val="A4A3A4"/>
          </p15:clr>
        </p15:guide>
        <p15:guide id="35" pos="4368" userDrawn="1">
          <p15:clr>
            <a:srgbClr val="A4A3A4"/>
          </p15:clr>
        </p15:guide>
        <p15:guide id="36" pos="5386" userDrawn="1">
          <p15:clr>
            <a:srgbClr val="A4A3A4"/>
          </p15:clr>
        </p15:guide>
        <p15:guide id="37" pos="5644" userDrawn="1">
          <p15:clr>
            <a:srgbClr val="A4A3A4"/>
          </p15:clr>
        </p15:guide>
        <p15:guide id="38" pos="6676" userDrawn="1">
          <p15:clr>
            <a:srgbClr val="A4A3A4"/>
          </p15:clr>
        </p15:guide>
        <p15:guide id="39" pos="6934" userDrawn="1">
          <p15:clr>
            <a:srgbClr val="A4A3A4"/>
          </p15:clr>
        </p15:guide>
        <p15:guide id="40" orient="horz" pos="744" userDrawn="1">
          <p15:clr>
            <a:srgbClr val="A4A3A4"/>
          </p15:clr>
        </p15:guide>
        <p15:guide id="41" orient="horz" pos="992" userDrawn="1">
          <p15:clr>
            <a:srgbClr val="A4A3A4"/>
          </p15:clr>
        </p15:guide>
        <p15:guide id="42" orient="horz" pos="2030" userDrawn="1">
          <p15:clr>
            <a:srgbClr val="A4A3A4"/>
          </p15:clr>
        </p15:guide>
        <p15:guide id="43" orient="horz" pos="2288" userDrawn="1">
          <p15:clr>
            <a:srgbClr val="A4A3A4"/>
          </p15:clr>
        </p15:guide>
        <p15:guide id="44" orient="horz" pos="3326" userDrawn="1">
          <p15:clr>
            <a:srgbClr val="A4A3A4"/>
          </p15:clr>
        </p15:guide>
        <p15:guide id="45" orient="horz" pos="358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48683" y="3223397"/>
            <a:ext cx="12240683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44624"/>
            <a:ext cx="10974916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5335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44672" y="1089344"/>
            <a:ext cx="12000000" cy="5436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69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47159-5982-E29B-9410-F660A4AA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4" y="377371"/>
            <a:ext cx="11211158" cy="3069166"/>
          </a:xfrm>
        </p:spPr>
        <p:txBody>
          <a:bodyPr/>
          <a:lstStyle/>
          <a:p>
            <a:r>
              <a:rPr lang="en-US" b="1" dirty="0"/>
              <a:t>Biomarker subgroup analyses of CodeBreaK 200, a phase 3 trial of sotorasib versus docetaxel in patients with pretreated </a:t>
            </a:r>
            <a:r>
              <a:rPr lang="en-US" b="1" i="1" dirty="0"/>
              <a:t>KRAS</a:t>
            </a:r>
            <a:r>
              <a:rPr lang="en-US" b="1" dirty="0"/>
              <a:t> G12C-mutated advanced non-small cell lung cancer (NSCLC)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644374-817C-BC91-3019-8851803C2AB9}"/>
              </a:ext>
            </a:extLst>
          </p:cNvPr>
          <p:cNvSpPr txBox="1">
            <a:spLocks/>
          </p:cNvSpPr>
          <p:nvPr/>
        </p:nvSpPr>
        <p:spPr>
          <a:xfrm>
            <a:off x="367285" y="3577163"/>
            <a:ext cx="11211158" cy="2640784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</a:rPr>
              <a:t>Ferdinandos Skoulidis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 Adrianus Johannes de Langen,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Luis Paz-Ares,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 Giannis Mountzios,</a:t>
            </a:r>
            <a:r>
              <a:rPr lang="en-US" sz="1600" baseline="30000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</a:rPr>
              <a:t> Alessandra Curioni-Fontecedro,</a:t>
            </a:r>
            <a:r>
              <a:rPr lang="en-US" sz="1600" baseline="30000" dirty="0">
                <a:solidFill>
                  <a:schemeClr val="bg1"/>
                </a:solidFill>
              </a:rPr>
              <a:t>5</a:t>
            </a:r>
            <a:r>
              <a:rPr lang="en-US" sz="1600" dirty="0">
                <a:solidFill>
                  <a:schemeClr val="bg1"/>
                </a:solidFill>
              </a:rPr>
              <a:t> Sébastien Couraud,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r>
              <a:rPr lang="en-US" sz="1600" dirty="0">
                <a:solidFill>
                  <a:schemeClr val="bg1"/>
                </a:solidFill>
              </a:rPr>
              <a:t> Annelies Janssens,</a:t>
            </a:r>
            <a:r>
              <a:rPr lang="en-US" sz="1600" baseline="30000" dirty="0">
                <a:solidFill>
                  <a:schemeClr val="bg1"/>
                </a:solidFill>
              </a:rPr>
              <a:t>7</a:t>
            </a:r>
            <a:r>
              <a:rPr lang="en-US" sz="1600" dirty="0">
                <a:solidFill>
                  <a:schemeClr val="bg1"/>
                </a:solidFill>
              </a:rPr>
              <a:t> Danilo Rocco,</a:t>
            </a:r>
            <a:r>
              <a:rPr lang="en-US" sz="1600" baseline="30000" dirty="0">
                <a:solidFill>
                  <a:schemeClr val="bg1"/>
                </a:solidFill>
              </a:rPr>
              <a:t>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Kadoaki</a:t>
            </a:r>
            <a:r>
              <a:rPr lang="en-US" sz="1600" dirty="0">
                <a:solidFill>
                  <a:schemeClr val="bg1"/>
                </a:solidFill>
              </a:rPr>
              <a:t> Ohashi,</a:t>
            </a:r>
            <a:r>
              <a:rPr lang="en-US" sz="1600" baseline="30000" dirty="0">
                <a:solidFill>
                  <a:schemeClr val="bg1"/>
                </a:solidFill>
              </a:rPr>
              <a:t>9</a:t>
            </a:r>
            <a:r>
              <a:rPr lang="en-US" sz="1600" dirty="0">
                <a:solidFill>
                  <a:schemeClr val="bg1"/>
                </a:solidFill>
              </a:rPr>
              <a:t> Mark Vincent,</a:t>
            </a:r>
            <a:r>
              <a:rPr lang="en-US" sz="1600" baseline="30000" dirty="0">
                <a:solidFill>
                  <a:schemeClr val="bg1"/>
                </a:solidFill>
              </a:rPr>
              <a:t>10</a:t>
            </a:r>
            <a:r>
              <a:rPr lang="en-US" sz="1600" dirty="0">
                <a:solidFill>
                  <a:schemeClr val="bg1"/>
                </a:solidFill>
              </a:rPr>
              <a:t> Jin-Hyoung Kang,</a:t>
            </a:r>
            <a:r>
              <a:rPr lang="en-US" sz="1600" baseline="30000" dirty="0">
                <a:solidFill>
                  <a:schemeClr val="bg1"/>
                </a:solidFill>
              </a:rPr>
              <a:t>11</a:t>
            </a:r>
            <a:r>
              <a:rPr lang="en-US" sz="1600" dirty="0">
                <a:solidFill>
                  <a:schemeClr val="bg1"/>
                </a:solidFill>
              </a:rPr>
              <a:t> Gustavo Schvartsman,</a:t>
            </a:r>
            <a:r>
              <a:rPr lang="en-US" sz="1600" baseline="30000" dirty="0">
                <a:solidFill>
                  <a:schemeClr val="bg1"/>
                </a:solidFill>
              </a:rPr>
              <a:t>12</a:t>
            </a:r>
            <a:r>
              <a:rPr lang="en-US" sz="1600" dirty="0">
                <a:solidFill>
                  <a:schemeClr val="bg1"/>
                </a:solidFill>
              </a:rPr>
              <a:t> Colin Lindsay,</a:t>
            </a:r>
            <a:r>
              <a:rPr lang="en-US" sz="1600" baseline="30000" dirty="0">
                <a:solidFill>
                  <a:schemeClr val="bg1"/>
                </a:solidFill>
              </a:rPr>
              <a:t>13,14</a:t>
            </a:r>
            <a:r>
              <a:rPr lang="en-US" sz="1600" dirty="0">
                <a:solidFill>
                  <a:schemeClr val="bg1"/>
                </a:solidFill>
              </a:rPr>
              <a:t> Kenneth O’Byrne,</a:t>
            </a:r>
            <a:r>
              <a:rPr lang="en-US" sz="1600" baseline="30000" dirty="0">
                <a:solidFill>
                  <a:schemeClr val="bg1"/>
                </a:solidFill>
              </a:rPr>
              <a:t>15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Rafal</a:t>
            </a:r>
            <a:r>
              <a:rPr lang="en-US" sz="1600" dirty="0">
                <a:solidFill>
                  <a:schemeClr val="bg1"/>
                </a:solidFill>
              </a:rPr>
              <a:t> Dziadziuszko,</a:t>
            </a:r>
            <a:r>
              <a:rPr lang="en-US" sz="1600" baseline="30000" dirty="0">
                <a:solidFill>
                  <a:schemeClr val="bg1"/>
                </a:solidFill>
              </a:rPr>
              <a:t>16</a:t>
            </a:r>
            <a:r>
              <a:rPr lang="en-US" sz="1600" dirty="0">
                <a:solidFill>
                  <a:schemeClr val="bg1"/>
                </a:solidFill>
              </a:rPr>
              <a:t> Jon Lykkegaard Andersen,</a:t>
            </a:r>
            <a:r>
              <a:rPr lang="en-US" sz="1600" baseline="30000" dirty="0">
                <a:solidFill>
                  <a:schemeClr val="bg1"/>
                </a:solidFill>
              </a:rPr>
              <a:t>17</a:t>
            </a:r>
            <a:r>
              <a:rPr lang="en-US" sz="1600" dirty="0">
                <a:solidFill>
                  <a:schemeClr val="bg1"/>
                </a:solidFill>
              </a:rPr>
              <a:t> Antreas Hindoyan,</a:t>
            </a:r>
            <a:r>
              <a:rPr lang="en-US" sz="1600" baseline="30000" dirty="0">
                <a:solidFill>
                  <a:schemeClr val="bg1"/>
                </a:solidFill>
              </a:rPr>
              <a:t>18</a:t>
            </a:r>
            <a:r>
              <a:rPr lang="en-US" sz="1600" dirty="0">
                <a:solidFill>
                  <a:schemeClr val="bg1"/>
                </a:solidFill>
              </a:rPr>
              <a:t> Tomasz Wilmanski,</a:t>
            </a:r>
            <a:r>
              <a:rPr lang="en-US" sz="1600" baseline="30000" dirty="0">
                <a:solidFill>
                  <a:schemeClr val="bg1"/>
                </a:solidFill>
              </a:rPr>
              <a:t>18</a:t>
            </a:r>
            <a:r>
              <a:rPr lang="en-US" sz="1600" dirty="0">
                <a:solidFill>
                  <a:schemeClr val="bg1"/>
                </a:solidFill>
              </a:rPr>
              <a:t> Yang Wang,</a:t>
            </a:r>
            <a:r>
              <a:rPr lang="en-US" sz="1600" baseline="30000" dirty="0">
                <a:solidFill>
                  <a:schemeClr val="bg1"/>
                </a:solidFill>
              </a:rPr>
              <a:t>18</a:t>
            </a:r>
            <a:r>
              <a:rPr lang="en-US" sz="1600" dirty="0">
                <a:solidFill>
                  <a:schemeClr val="bg1"/>
                </a:solidFill>
              </a:rPr>
              <a:t> Martin Schuler</a:t>
            </a:r>
            <a:r>
              <a:rPr lang="en-US" sz="1600" baseline="30000" dirty="0">
                <a:solidFill>
                  <a:schemeClr val="bg1"/>
                </a:solidFill>
              </a:rPr>
              <a:t>19</a:t>
            </a:r>
          </a:p>
          <a:p>
            <a:pPr marL="0" indent="0">
              <a:buNone/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University of Texas MD Anderson Cancer Center, Houston, TX, USA; </a:t>
            </a: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Netherlands Cancer Institute, Amsterdam, The Netherlands; </a:t>
            </a:r>
            <a:r>
              <a:rPr lang="en-US" sz="1100" baseline="30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Hospital Universitario 12 de </a:t>
            </a:r>
            <a:r>
              <a:rPr lang="en-US" sz="1100" dirty="0" err="1">
                <a:solidFill>
                  <a:schemeClr val="bg1"/>
                </a:solidFill>
              </a:rPr>
              <a:t>Octubre</a:t>
            </a:r>
            <a:r>
              <a:rPr lang="en-US" sz="1100" dirty="0">
                <a:solidFill>
                  <a:schemeClr val="bg1"/>
                </a:solidFill>
              </a:rPr>
              <a:t>, CNIO-H12o Lung Cancer Unit, </a:t>
            </a:r>
            <a:r>
              <a:rPr lang="en-US" sz="1100" dirty="0" err="1">
                <a:solidFill>
                  <a:schemeClr val="bg1"/>
                </a:solidFill>
              </a:rPr>
              <a:t>Complutense</a:t>
            </a:r>
            <a:r>
              <a:rPr lang="en-US" sz="1100" dirty="0">
                <a:solidFill>
                  <a:schemeClr val="bg1"/>
                </a:solidFill>
              </a:rPr>
              <a:t> University and </a:t>
            </a:r>
            <a:r>
              <a:rPr lang="en-US" sz="1100" dirty="0" err="1">
                <a:solidFill>
                  <a:schemeClr val="bg1"/>
                </a:solidFill>
              </a:rPr>
              <a:t>Ciberonc</a:t>
            </a:r>
            <a:r>
              <a:rPr lang="en-US" sz="1100" dirty="0">
                <a:solidFill>
                  <a:schemeClr val="bg1"/>
                </a:solidFill>
              </a:rPr>
              <a:t>, Madrid, Spain; </a:t>
            </a:r>
            <a:r>
              <a:rPr lang="en-US" sz="1100" baseline="30000" dirty="0">
                <a:solidFill>
                  <a:schemeClr val="bg1"/>
                </a:solidFill>
              </a:rPr>
              <a:t>4</a:t>
            </a:r>
            <a:r>
              <a:rPr lang="en-US" sz="1100" dirty="0">
                <a:solidFill>
                  <a:schemeClr val="bg1"/>
                </a:solidFill>
              </a:rPr>
              <a:t>Henry Dunant Hospital Center, Athens, Greece;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Center of Hematology and Oncology, University Hospital Zurich, Zurich, Switzerland; </a:t>
            </a:r>
            <a:r>
              <a:rPr lang="pt-BR" sz="1100" baseline="30000" dirty="0">
                <a:solidFill>
                  <a:schemeClr val="bg1"/>
                </a:solidFill>
              </a:rPr>
              <a:t>6</a:t>
            </a:r>
            <a:r>
              <a:rPr lang="fr-FR" sz="1100" dirty="0">
                <a:solidFill>
                  <a:schemeClr val="bg1"/>
                </a:solidFill>
              </a:rPr>
              <a:t>Centre Hospitalier Universitaire de Lyon, Lyon, France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7</a:t>
            </a:r>
            <a:r>
              <a:rPr lang="nl-NL" sz="1100" dirty="0">
                <a:solidFill>
                  <a:schemeClr val="bg1"/>
                </a:solidFill>
              </a:rPr>
              <a:t>Universitair Ziekenhuis Antwerpen, Edegem, Belgium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8</a:t>
            </a:r>
            <a:r>
              <a:rPr lang="it-IT" sz="1100" dirty="0">
                <a:solidFill>
                  <a:schemeClr val="bg1"/>
                </a:solidFill>
              </a:rPr>
              <a:t>Azienda Ospedaliera di Rilievo Nazionale Specialistica dei Colli Monaldi, Naples, Italy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9</a:t>
            </a:r>
            <a:r>
              <a:rPr lang="en-US" sz="1100" dirty="0">
                <a:solidFill>
                  <a:schemeClr val="bg1"/>
                </a:solidFill>
              </a:rPr>
              <a:t>Department of Respiratory Medicine, Okayama University Hospital, Okayama, Japan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10</a:t>
            </a:r>
            <a:r>
              <a:rPr lang="en-US" sz="1100" dirty="0">
                <a:solidFill>
                  <a:schemeClr val="bg1"/>
                </a:solidFill>
              </a:rPr>
              <a:t>London Health Sciences Centre, London, ON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11</a:t>
            </a:r>
            <a:r>
              <a:rPr lang="en-US" sz="1100" dirty="0">
                <a:solidFill>
                  <a:schemeClr val="bg1"/>
                </a:solidFill>
              </a:rPr>
              <a:t>The Catholic University of Korea, Seoul St. Mary's Hospital, Seoul, Korea, Republic of (South)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en-US" sz="1100" baseline="30000" dirty="0">
                <a:solidFill>
                  <a:schemeClr val="bg1"/>
                </a:solidFill>
              </a:rPr>
              <a:t>12</a:t>
            </a:r>
            <a:r>
              <a:rPr lang="pt-BR" sz="1100" dirty="0">
                <a:solidFill>
                  <a:schemeClr val="bg1"/>
                </a:solidFill>
              </a:rPr>
              <a:t>Centro de Oncologia e Hematologia Einstein Família Dayan-Daycoval, Hospital Israelita Albert Einstein, São Paulo, Brazil; </a:t>
            </a:r>
            <a:r>
              <a:rPr lang="en-US" sz="1100" baseline="30000" dirty="0">
                <a:solidFill>
                  <a:schemeClr val="bg1"/>
                </a:solidFill>
              </a:rPr>
              <a:t>13</a:t>
            </a:r>
            <a:r>
              <a:rPr lang="en-US" sz="1100" dirty="0">
                <a:solidFill>
                  <a:schemeClr val="bg1"/>
                </a:solidFill>
              </a:rPr>
              <a:t>Division of Cancer Sciences, University of Manchester, Manchester, United Kingdom; </a:t>
            </a:r>
            <a:r>
              <a:rPr lang="en-US" sz="1100" baseline="30000" dirty="0">
                <a:solidFill>
                  <a:schemeClr val="bg1"/>
                </a:solidFill>
              </a:rPr>
              <a:t>14</a:t>
            </a:r>
            <a:r>
              <a:rPr lang="en-US" sz="1100" dirty="0">
                <a:solidFill>
                  <a:schemeClr val="bg1"/>
                </a:solidFill>
              </a:rPr>
              <a:t>The Christie NHS Foundation Trust, Manchester, United Kingdom; </a:t>
            </a:r>
            <a:r>
              <a:rPr lang="pt-BR" sz="1100" baseline="30000" dirty="0">
                <a:solidFill>
                  <a:schemeClr val="bg1"/>
                </a:solidFill>
              </a:rPr>
              <a:t>15</a:t>
            </a:r>
            <a:r>
              <a:rPr lang="pt-BR" sz="1100" dirty="0">
                <a:solidFill>
                  <a:schemeClr val="bg1"/>
                </a:solidFill>
              </a:rPr>
              <a:t>Princess Alexandra Hospital, Brisbane, Australia; </a:t>
            </a:r>
            <a:r>
              <a:rPr lang="pt-BR" sz="1100" baseline="30000" dirty="0">
                <a:solidFill>
                  <a:schemeClr val="bg1"/>
                </a:solidFill>
              </a:rPr>
              <a:t>16</a:t>
            </a:r>
            <a:r>
              <a:rPr lang="en-US" sz="1100" dirty="0">
                <a:solidFill>
                  <a:schemeClr val="bg1"/>
                </a:solidFill>
              </a:rPr>
              <a:t>Department of Oncology and Radiotherapy, Medical University of Gdansk, Poland</a:t>
            </a:r>
            <a:r>
              <a:rPr lang="pt-BR" sz="1100" dirty="0">
                <a:solidFill>
                  <a:schemeClr val="bg1"/>
                </a:solidFill>
              </a:rPr>
              <a:t>; </a:t>
            </a:r>
            <a:r>
              <a:rPr lang="pt-BR" sz="1100" baseline="30000" dirty="0">
                <a:solidFill>
                  <a:schemeClr val="bg1"/>
                </a:solidFill>
              </a:rPr>
              <a:t>17</a:t>
            </a:r>
            <a:r>
              <a:rPr lang="pt-BR" sz="1100" dirty="0">
                <a:solidFill>
                  <a:schemeClr val="bg1"/>
                </a:solidFill>
              </a:rPr>
              <a:t>Herlev and Gentofte Hospital, Herlev, Denmark; </a:t>
            </a:r>
            <a:r>
              <a:rPr lang="en-US" sz="1100" baseline="30000" dirty="0">
                <a:solidFill>
                  <a:schemeClr val="bg1"/>
                </a:solidFill>
              </a:rPr>
              <a:t>18</a:t>
            </a:r>
            <a:r>
              <a:rPr lang="en-US" sz="1100" dirty="0">
                <a:solidFill>
                  <a:schemeClr val="bg1"/>
                </a:solidFill>
              </a:rPr>
              <a:t>Amgen Inc., Thousand Oaks, CA, USA; </a:t>
            </a:r>
            <a:r>
              <a:rPr lang="en-US" sz="1100" baseline="30000" dirty="0">
                <a:solidFill>
                  <a:schemeClr val="bg1"/>
                </a:solidFill>
              </a:rPr>
              <a:t>19</a:t>
            </a:r>
            <a:r>
              <a:rPr lang="en-US" sz="1100" dirty="0">
                <a:solidFill>
                  <a:schemeClr val="bg1"/>
                </a:solidFill>
              </a:rPr>
              <a:t>West German Cancer Center, University Hospital Essen, Essen, Germany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11AE-86FA-BC10-094A-0172C94FCEAF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6F0C6-89B5-A6AE-4BF4-B532D0642B33}"/>
              </a:ext>
            </a:extLst>
          </p:cNvPr>
          <p:cNvSpPr txBox="1"/>
          <p:nvPr/>
        </p:nvSpPr>
        <p:spPr>
          <a:xfrm>
            <a:off x="9891743" y="6480629"/>
            <a:ext cx="26620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900" b="0" i="0" dirty="0">
                <a:effectLst/>
                <a:latin typeface="Arial" panose="020B0604020202020204" pitchFamily="34" charset="0"/>
              </a:rPr>
              <a:t>SC-AT-AMG 510-00233 0623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5583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219200"/>
            <a:ext cx="11459591" cy="4114800"/>
          </a:xfrm>
        </p:spPr>
        <p:txBody>
          <a:bodyPr/>
          <a:lstStyle/>
          <a:p>
            <a:r>
              <a:rPr lang="en-US" dirty="0"/>
              <a:t>Association of baseline genomic alterations* with distinct clinical outcomes (long-term benefit versus early progression)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Long-term benefit defined as ≥ 6 months PFS; early progression defined as &lt; 3 months PFS with no clinical responders (no complete/partial responders).</a:t>
            </a:r>
          </a:p>
          <a:p>
            <a:r>
              <a:rPr lang="en-US" dirty="0"/>
              <a:t>*Included all genes with &gt;5 alterations observed per treatment arm.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1015663"/>
          </a:xfrm>
        </p:spPr>
        <p:txBody>
          <a:bodyPr/>
          <a:lstStyle/>
          <a:p>
            <a:r>
              <a:rPr lang="en-US" dirty="0"/>
              <a:t>Additional Exploratory Analysis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4C4416-8F61-94C0-2519-E611855630A0}"/>
              </a:ext>
            </a:extLst>
          </p:cNvPr>
          <p:cNvGrpSpPr/>
          <p:nvPr/>
        </p:nvGrpSpPr>
        <p:grpSpPr>
          <a:xfrm>
            <a:off x="509886" y="2110417"/>
            <a:ext cx="10829623" cy="3579586"/>
            <a:chOff x="338074" y="2152581"/>
            <a:chExt cx="10829623" cy="3579586"/>
          </a:xfrm>
        </p:grpSpPr>
        <p:sp>
          <p:nvSpPr>
            <p:cNvPr id="4" name="Rounded Rectangle 20">
              <a:extLst>
                <a:ext uri="{FF2B5EF4-FFF2-40B4-BE49-F238E27FC236}">
                  <a16:creationId xmlns:a16="http://schemas.microsoft.com/office/drawing/2014/main" id="{5C953079-DDE8-FDCD-53AF-AFB402CF02A9}"/>
                </a:ext>
              </a:extLst>
            </p:cNvPr>
            <p:cNvSpPr/>
            <p:nvPr/>
          </p:nvSpPr>
          <p:spPr bwMode="auto">
            <a:xfrm>
              <a:off x="4768449" y="2152581"/>
              <a:ext cx="2774371" cy="5865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Efficacy analysis set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(N = 345)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5A917F-05A3-2459-FE02-20AC3430E25B}"/>
                </a:ext>
              </a:extLst>
            </p:cNvPr>
            <p:cNvSpPr txBox="1"/>
            <p:nvPr/>
          </p:nvSpPr>
          <p:spPr>
            <a:xfrm>
              <a:off x="338074" y="508525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Tissue</a:t>
              </a:r>
              <a:r>
                <a:rPr lang="en-US" sz="1400" dirty="0">
                  <a:latin typeface="+mn-lt"/>
                </a:rPr>
                <a:t>: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EA984D6-A59A-90ED-B86C-4FC9CC74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0155" y="2908094"/>
              <a:ext cx="1" cy="1445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4B58A4A-A08F-E4FE-527E-4D9A86118F4C}"/>
                </a:ext>
              </a:extLst>
            </p:cNvPr>
            <p:cNvCxnSpPr/>
            <p:nvPr/>
          </p:nvCxnSpPr>
          <p:spPr>
            <a:xfrm flipH="1" flipV="1">
              <a:off x="8764477" y="2899886"/>
              <a:ext cx="1" cy="1445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37D35-17A8-915B-64E4-2AD651074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4151" y="2902462"/>
              <a:ext cx="5219894" cy="968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C9675E-DBA9-BE00-0F00-B55E6BEB1BAD}"/>
                </a:ext>
              </a:extLst>
            </p:cNvPr>
            <p:cNvCxnSpPr/>
            <p:nvPr/>
          </p:nvCxnSpPr>
          <p:spPr>
            <a:xfrm flipH="1" flipV="1">
              <a:off x="6156181" y="2750142"/>
              <a:ext cx="1" cy="1445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79B1B6-2FD2-0AF5-C36A-38DABA0EF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6966" y="3619332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FCD2B1-AA75-03FE-79DF-BC91D017B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1649" y="3619332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53CFB2-0F3F-7BF0-82DC-617B40FAC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758" y="3619332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690712-280C-7E9D-0639-E705F6790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1856" y="3619332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10B5CC-6432-A0A7-7F3D-EB9E80E6B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6966" y="4654265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F38E77-507E-118B-3439-35559789A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1649" y="4654265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3F213-0165-CDA5-BBD8-7956CF50E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758" y="4654265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BE7B6A-8001-38BF-FFFA-B93E5A253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1856" y="4654265"/>
              <a:ext cx="0" cy="2934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BF14E625-A7CB-CFEC-A313-DA04398E1ED2}"/>
                </a:ext>
              </a:extLst>
            </p:cNvPr>
            <p:cNvSpPr/>
            <p:nvPr/>
          </p:nvSpPr>
          <p:spPr bwMode="auto">
            <a:xfrm>
              <a:off x="1176645" y="3920275"/>
              <a:ext cx="2350008" cy="743732"/>
            </a:xfrm>
            <a:prstGeom prst="roundRect">
              <a:avLst>
                <a:gd name="adj" fmla="val 50000"/>
              </a:avLst>
            </a:prstGeom>
            <a:solidFill>
              <a:srgbClr val="0063C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Long-term benefit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(≥ 6 months PFS)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63)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36557AA-E7E8-39FC-2E83-5F938C83FD5C}"/>
                </a:ext>
              </a:extLst>
            </p:cNvPr>
            <p:cNvSpPr/>
            <p:nvPr/>
          </p:nvSpPr>
          <p:spPr bwMode="auto">
            <a:xfrm>
              <a:off x="3621962" y="3920275"/>
              <a:ext cx="2350008" cy="743732"/>
            </a:xfrm>
            <a:prstGeom prst="roundRect">
              <a:avLst>
                <a:gd name="adj" fmla="val 50000"/>
              </a:avLst>
            </a:prstGeom>
            <a:solidFill>
              <a:srgbClr val="0063C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Early progression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(&lt; 3 months PFS)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52)</a:t>
              </a: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22728A53-5003-6228-534C-F7A576F103C1}"/>
                </a:ext>
              </a:extLst>
            </p:cNvPr>
            <p:cNvSpPr/>
            <p:nvPr/>
          </p:nvSpPr>
          <p:spPr bwMode="auto">
            <a:xfrm>
              <a:off x="1176645" y="4947719"/>
              <a:ext cx="2350008" cy="7844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Biomarker evaluable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(n = 42)</a:t>
              </a: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7C7BFB29-617A-434C-872F-B1C41B7233D1}"/>
                </a:ext>
              </a:extLst>
            </p:cNvPr>
            <p:cNvSpPr/>
            <p:nvPr/>
          </p:nvSpPr>
          <p:spPr bwMode="auto">
            <a:xfrm>
              <a:off x="3621962" y="4947718"/>
              <a:ext cx="2350008" cy="7844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Biomarker evaluable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(n = 36)</a:t>
              </a:r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0D9493CD-886B-98D9-E529-9540AD40E047}"/>
                </a:ext>
              </a:extLst>
            </p:cNvPr>
            <p:cNvSpPr/>
            <p:nvPr/>
          </p:nvSpPr>
          <p:spPr bwMode="auto">
            <a:xfrm>
              <a:off x="6315754" y="3920275"/>
              <a:ext cx="2350008" cy="743732"/>
            </a:xfrm>
            <a:prstGeom prst="roundRect">
              <a:avLst>
                <a:gd name="adj" fmla="val 50000"/>
              </a:avLst>
            </a:prstGeom>
            <a:solidFill>
              <a:srgbClr val="ADADA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Long-term benefit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(≥ 6 months PFS)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36)</a:t>
              </a:r>
            </a:p>
          </p:txBody>
        </p:sp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07CFA48A-30E9-10BA-90B4-24FA6E900A16}"/>
                </a:ext>
              </a:extLst>
            </p:cNvPr>
            <p:cNvSpPr/>
            <p:nvPr/>
          </p:nvSpPr>
          <p:spPr bwMode="auto">
            <a:xfrm>
              <a:off x="8816015" y="3920275"/>
              <a:ext cx="2351682" cy="743732"/>
            </a:xfrm>
            <a:prstGeom prst="roundRect">
              <a:avLst>
                <a:gd name="adj" fmla="val 50000"/>
              </a:avLst>
            </a:prstGeom>
            <a:solidFill>
              <a:srgbClr val="ADADA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Early progression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(&lt; 3 months PFS)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60)</a:t>
              </a:r>
            </a:p>
          </p:txBody>
        </p:sp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A3441873-AA55-3EAC-92FE-6DEAFF3DBB2F}"/>
                </a:ext>
              </a:extLst>
            </p:cNvPr>
            <p:cNvSpPr/>
            <p:nvPr/>
          </p:nvSpPr>
          <p:spPr bwMode="auto">
            <a:xfrm>
              <a:off x="6315754" y="4947719"/>
              <a:ext cx="2350008" cy="7844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Biomarker evaluable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(n = 22)</a:t>
              </a:r>
            </a:p>
          </p:txBody>
        </p:sp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1547E5DE-E86F-6844-AE81-4C9EACFF39A1}"/>
                </a:ext>
              </a:extLst>
            </p:cNvPr>
            <p:cNvSpPr/>
            <p:nvPr/>
          </p:nvSpPr>
          <p:spPr bwMode="auto">
            <a:xfrm>
              <a:off x="8816015" y="4947719"/>
              <a:ext cx="2351682" cy="7844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Biomarker evaluable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latin typeface="+mn-lt"/>
                  <a:cs typeface="Arial" panose="020B0604020202020204" pitchFamily="34" charset="0"/>
                </a:rPr>
                <a:t>(n = 35)</a:t>
              </a:r>
            </a:p>
          </p:txBody>
        </p:sp>
        <p:sp>
          <p:nvSpPr>
            <p:cNvPr id="28" name="Rounded Rectangle 20">
              <a:extLst>
                <a:ext uri="{FF2B5EF4-FFF2-40B4-BE49-F238E27FC236}">
                  <a16:creationId xmlns:a16="http://schemas.microsoft.com/office/drawing/2014/main" id="{FCEADAAC-BD45-4F69-89EA-E103B8D0BC63}"/>
                </a:ext>
              </a:extLst>
            </p:cNvPr>
            <p:cNvSpPr/>
            <p:nvPr/>
          </p:nvSpPr>
          <p:spPr bwMode="auto">
            <a:xfrm>
              <a:off x="7110886" y="3044452"/>
              <a:ext cx="3282696" cy="586550"/>
            </a:xfrm>
            <a:prstGeom prst="roundRect">
              <a:avLst>
                <a:gd name="adj" fmla="val 50000"/>
              </a:avLst>
            </a:prstGeom>
            <a:solidFill>
              <a:srgbClr val="ADADA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Docetaxel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174)</a:t>
              </a:r>
            </a:p>
          </p:txBody>
        </p:sp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id="{103A126C-2C01-D37A-B8E9-F43C5FE069F6}"/>
                </a:ext>
              </a:extLst>
            </p:cNvPr>
            <p:cNvSpPr/>
            <p:nvPr/>
          </p:nvSpPr>
          <p:spPr bwMode="auto">
            <a:xfrm>
              <a:off x="1938130" y="3052660"/>
              <a:ext cx="3279909" cy="586550"/>
            </a:xfrm>
            <a:prstGeom prst="roundRect">
              <a:avLst>
                <a:gd name="adj" fmla="val 50000"/>
              </a:avLst>
            </a:prstGeom>
            <a:solidFill>
              <a:srgbClr val="0063C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Sotorasib</a:t>
              </a:r>
            </a:p>
            <a:p>
              <a:pPr algn="ctr" defTabSz="4571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(n = 171)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630C0F4-4BFF-077E-AA10-464DE255FBFE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15617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DAC60-BCF8-F45E-B391-F498D7F7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5" y="137885"/>
            <a:ext cx="10629900" cy="1015663"/>
          </a:xfrm>
        </p:spPr>
        <p:txBody>
          <a:bodyPr/>
          <a:lstStyle/>
          <a:p>
            <a:r>
              <a:rPr lang="en-US" dirty="0"/>
              <a:t>More Patients Had Long-term Benefit With Sotorasib Versus Docetaxel*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E0BB2-E012-E25D-FCC7-D57E1937F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" y="2044249"/>
            <a:ext cx="6054949" cy="36814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C33831-B18F-6EC8-2A32-3D957FA93A5D}"/>
              </a:ext>
            </a:extLst>
          </p:cNvPr>
          <p:cNvGrpSpPr/>
          <p:nvPr/>
        </p:nvGrpSpPr>
        <p:grpSpPr>
          <a:xfrm>
            <a:off x="1061170" y="1566507"/>
            <a:ext cx="3803531" cy="4052709"/>
            <a:chOff x="4149785" y="1470484"/>
            <a:chExt cx="3803531" cy="405270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13D47A-3E38-F07F-DA91-9381E40EC638}"/>
                </a:ext>
              </a:extLst>
            </p:cNvPr>
            <p:cNvGrpSpPr/>
            <p:nvPr/>
          </p:nvGrpSpPr>
          <p:grpSpPr>
            <a:xfrm>
              <a:off x="4291775" y="1470484"/>
              <a:ext cx="2726736" cy="584775"/>
              <a:chOff x="4050546" y="1495884"/>
              <a:chExt cx="2726736" cy="5847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E32327-836C-CE90-593F-23EBCC66CD58}"/>
                  </a:ext>
                </a:extLst>
              </p:cNvPr>
              <p:cNvSpPr txBox="1"/>
              <p:nvPr/>
            </p:nvSpPr>
            <p:spPr>
              <a:xfrm>
                <a:off x="5478834" y="1495884"/>
                <a:ext cx="1298448" cy="584775"/>
              </a:xfrm>
              <a:prstGeom prst="rect">
                <a:avLst/>
              </a:prstGeom>
              <a:solidFill>
                <a:srgbClr val="ADADA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Docetaxel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(n = 96)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6A940-6BF6-3441-697D-62B941CAE592}"/>
                  </a:ext>
                </a:extLst>
              </p:cNvPr>
              <p:cNvSpPr txBox="1"/>
              <p:nvPr/>
            </p:nvSpPr>
            <p:spPr>
              <a:xfrm>
                <a:off x="4050546" y="1495884"/>
                <a:ext cx="1301228" cy="584775"/>
              </a:xfrm>
              <a:prstGeom prst="rect">
                <a:avLst/>
              </a:prstGeom>
              <a:solidFill>
                <a:srgbClr val="0063C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Sotorasib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(n = 115)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A3E6B8-FB1D-0528-672F-7DC09CABD7A1}"/>
                </a:ext>
              </a:extLst>
            </p:cNvPr>
            <p:cNvSpPr txBox="1"/>
            <p:nvPr/>
          </p:nvSpPr>
          <p:spPr>
            <a:xfrm>
              <a:off x="4149785" y="4851711"/>
              <a:ext cx="3803531" cy="671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332C27-28EF-A10C-4329-4AB48EEFD504}"/>
              </a:ext>
            </a:extLst>
          </p:cNvPr>
          <p:cNvGrpSpPr/>
          <p:nvPr/>
        </p:nvGrpSpPr>
        <p:grpSpPr>
          <a:xfrm>
            <a:off x="6459538" y="811325"/>
            <a:ext cx="4945062" cy="4655527"/>
            <a:chOff x="6459538" y="1418249"/>
            <a:chExt cx="4945062" cy="46555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3C0685-E521-E9F4-EA8C-6B976D07978F}"/>
                </a:ext>
              </a:extLst>
            </p:cNvPr>
            <p:cNvSpPr/>
            <p:nvPr/>
          </p:nvSpPr>
          <p:spPr>
            <a:xfrm>
              <a:off x="6667500" y="1418249"/>
              <a:ext cx="4737100" cy="2033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3CDD8A6C-588F-FF21-A0B1-EEFB8FF1D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1514476"/>
              <a:ext cx="3530600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8D2A8A05-529F-BA15-EEF3-0DF4DBF6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1633538"/>
              <a:ext cx="1862138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EC9732FC-403B-93F0-71FC-84FE4D2F7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1752601"/>
              <a:ext cx="1176338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52BC06BD-69B3-CAF2-DB74-940D0D8B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1871663"/>
              <a:ext cx="1144588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D7F33D93-55A6-AC20-E9D9-10CD952A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1990726"/>
              <a:ext cx="1108075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4CD071D6-4C10-84BF-1156-1BBDFD577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109788"/>
              <a:ext cx="976313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FDC924E3-BBDF-A958-EFB5-56DAEC727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228851"/>
              <a:ext cx="958850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3060ABD-1768-1C37-2250-C3537EDD2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347913"/>
              <a:ext cx="823913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E4514BEA-45EE-CBCF-DCB6-DE8DAF38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466976"/>
              <a:ext cx="765175" cy="80963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3A7CDB8-7DE8-5360-F4D5-3BEA0245D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587626"/>
              <a:ext cx="738188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4CD5349D-8D78-04D1-AC2A-164A0A4D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706688"/>
              <a:ext cx="72866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07A44447-7699-2387-44DF-723DF4E5D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825751"/>
              <a:ext cx="69056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DF1E6A30-C5BF-F1A7-742A-82F293192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2944813"/>
              <a:ext cx="6334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B0FDECC5-5723-BBB3-3F11-4DF7711C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063876"/>
              <a:ext cx="62865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ACCEC706-2E46-A4F3-B7B6-7551D0986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182938"/>
              <a:ext cx="62230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F9A54AB3-A8F3-6586-3A4D-A853442A6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302001"/>
              <a:ext cx="587375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E8AD4CCE-59FB-0E61-4E36-2E95F2795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421063"/>
              <a:ext cx="53816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7B537CD6-7D97-A5A1-807F-D71C6D6B8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540126"/>
              <a:ext cx="5064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2566B0E2-64C3-FD9C-9E0C-158B13A0F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659188"/>
              <a:ext cx="420688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1AEB6FEF-C274-3160-4516-AEB7668EC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778251"/>
              <a:ext cx="414338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6F4CD88D-431B-43CC-3D4C-32A0FA48D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897313"/>
              <a:ext cx="384175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A828AC04-7B39-0BB5-98CF-FAFA128A6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016376"/>
              <a:ext cx="3032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6AA60519-91AC-6105-D743-0B7B5E988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135438"/>
              <a:ext cx="27305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A3C4265A-9A48-55F3-363B-F7E87D579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254501"/>
              <a:ext cx="2524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9EECBBB6-3DF5-FD01-459F-4AC2829AE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373563"/>
              <a:ext cx="21590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231BFF4F-A791-ECCF-3687-1895DAA7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492626"/>
              <a:ext cx="1762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1B03B3AD-94A4-C4FE-D66C-D3DBF0EC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611688"/>
              <a:ext cx="173038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FB13F1F9-D21B-DD8D-AE18-7F0BD7089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730751"/>
              <a:ext cx="153988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CF3C6D7A-5704-B8D2-8890-AC3A2B36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849813"/>
              <a:ext cx="1127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101B62A7-AFB8-7575-D53A-9DDAD98FA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4968876"/>
              <a:ext cx="100013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92698058-1FDC-34D9-D039-6B810DD3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087938"/>
              <a:ext cx="5080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D26E38BB-3917-72BE-DD1F-3DAB74774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207001"/>
              <a:ext cx="2540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C5047B3A-9EC5-B790-E6A5-49858FDB2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326063"/>
              <a:ext cx="1270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8">
              <a:extLst>
                <a:ext uri="{FF2B5EF4-FFF2-40B4-BE49-F238E27FC236}">
                  <a16:creationId xmlns:a16="http://schemas.microsoft.com/office/drawing/2014/main" id="{C18D95DE-7780-A3D5-AB67-0C497923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445126"/>
              <a:ext cx="635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F70C7CEE-6758-3B40-8980-75F7836BD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564188"/>
              <a:ext cx="6350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0">
              <a:extLst>
                <a:ext uri="{FF2B5EF4-FFF2-40B4-BE49-F238E27FC236}">
                  <a16:creationId xmlns:a16="http://schemas.microsoft.com/office/drawing/2014/main" id="{C0384298-3409-79BA-6C2E-195542700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5683251"/>
              <a:ext cx="3175" cy="79375"/>
            </a:xfrm>
            <a:prstGeom prst="rect">
              <a:avLst/>
            </a:prstGeom>
            <a:solidFill>
              <a:srgbClr val="002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B62C6280-067C-D7CF-DCF0-A3352C3D5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id="{49F9C939-A819-4439-93C8-EFB47320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063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3">
              <a:extLst>
                <a:ext uri="{FF2B5EF4-FFF2-40B4-BE49-F238E27FC236}">
                  <a16:creationId xmlns:a16="http://schemas.microsoft.com/office/drawing/2014/main" id="{D7268D4B-9821-B2A6-1060-6FD857D6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5063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37D911F8-9E75-D116-2DB4-978BB453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1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914B4D44-A44A-E77C-5B4D-693EF59F6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1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>
              <a:extLst>
                <a:ext uri="{FF2B5EF4-FFF2-40B4-BE49-F238E27FC236}">
                  <a16:creationId xmlns:a16="http://schemas.microsoft.com/office/drawing/2014/main" id="{AA75D9C8-F25A-FD29-D2AA-43DEB4F5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6938" y="5888038"/>
              <a:ext cx="26511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FFC9089-2725-46B8-877B-5BAC97AE6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5201" y="5802313"/>
              <a:ext cx="3833813" cy="65088"/>
            </a:xfrm>
            <a:custGeom>
              <a:avLst/>
              <a:gdLst>
                <a:gd name="T0" fmla="*/ 0 w 2415"/>
                <a:gd name="T1" fmla="*/ 0 h 41"/>
                <a:gd name="T2" fmla="*/ 2415 w 2415"/>
                <a:gd name="T3" fmla="*/ 0 h 41"/>
                <a:gd name="T4" fmla="*/ 0 w 2415"/>
                <a:gd name="T5" fmla="*/ 0 h 41"/>
                <a:gd name="T6" fmla="*/ 0 w 2415"/>
                <a:gd name="T7" fmla="*/ 41 h 41"/>
                <a:gd name="T8" fmla="*/ 483 w 2415"/>
                <a:gd name="T9" fmla="*/ 0 h 41"/>
                <a:gd name="T10" fmla="*/ 483 w 2415"/>
                <a:gd name="T11" fmla="*/ 41 h 41"/>
                <a:gd name="T12" fmla="*/ 966 w 2415"/>
                <a:gd name="T13" fmla="*/ 0 h 41"/>
                <a:gd name="T14" fmla="*/ 966 w 2415"/>
                <a:gd name="T15" fmla="*/ 41 h 41"/>
                <a:gd name="T16" fmla="*/ 1448 w 2415"/>
                <a:gd name="T17" fmla="*/ 0 h 41"/>
                <a:gd name="T18" fmla="*/ 1448 w 2415"/>
                <a:gd name="T19" fmla="*/ 41 h 41"/>
                <a:gd name="T20" fmla="*/ 1931 w 2415"/>
                <a:gd name="T21" fmla="*/ 0 h 41"/>
                <a:gd name="T22" fmla="*/ 1931 w 2415"/>
                <a:gd name="T23" fmla="*/ 41 h 41"/>
                <a:gd name="T24" fmla="*/ 2414 w 2415"/>
                <a:gd name="T25" fmla="*/ 0 h 41"/>
                <a:gd name="T26" fmla="*/ 2414 w 2415"/>
                <a:gd name="T2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5" h="41">
                  <a:moveTo>
                    <a:pt x="0" y="0"/>
                  </a:moveTo>
                  <a:lnTo>
                    <a:pt x="2415" y="0"/>
                  </a:lnTo>
                  <a:moveTo>
                    <a:pt x="0" y="0"/>
                  </a:moveTo>
                  <a:lnTo>
                    <a:pt x="0" y="41"/>
                  </a:lnTo>
                  <a:moveTo>
                    <a:pt x="483" y="0"/>
                  </a:moveTo>
                  <a:lnTo>
                    <a:pt x="483" y="41"/>
                  </a:lnTo>
                  <a:moveTo>
                    <a:pt x="966" y="0"/>
                  </a:moveTo>
                  <a:lnTo>
                    <a:pt x="966" y="41"/>
                  </a:lnTo>
                  <a:moveTo>
                    <a:pt x="1448" y="0"/>
                  </a:moveTo>
                  <a:lnTo>
                    <a:pt x="1448" y="41"/>
                  </a:lnTo>
                  <a:moveTo>
                    <a:pt x="1931" y="0"/>
                  </a:moveTo>
                  <a:lnTo>
                    <a:pt x="1931" y="41"/>
                  </a:lnTo>
                  <a:moveTo>
                    <a:pt x="2414" y="0"/>
                  </a:moveTo>
                  <a:lnTo>
                    <a:pt x="2414" y="4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287525C1-B4A4-C9E6-5416-A79D539B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6" y="5667376"/>
              <a:ext cx="5318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CREBBP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23DA4AC9-1EA2-5DF8-45D3-AF98986BA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5543551"/>
              <a:ext cx="4429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KMT2D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0">
              <a:extLst>
                <a:ext uri="{FF2B5EF4-FFF2-40B4-BE49-F238E27FC236}">
                  <a16:creationId xmlns:a16="http://schemas.microsoft.com/office/drawing/2014/main" id="{F219BB25-F0AA-5027-D490-ACE14371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976" y="5427663"/>
              <a:ext cx="4079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STK11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81B6083E-DAC9-C464-ED10-2443A629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5303838"/>
              <a:ext cx="6111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SMARCA4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2">
              <a:extLst>
                <a:ext uri="{FF2B5EF4-FFF2-40B4-BE49-F238E27FC236}">
                  <a16:creationId xmlns:a16="http://schemas.microsoft.com/office/drawing/2014/main" id="{7DF1AA3B-B9B4-50C8-9FF3-97BB0E76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5187951"/>
              <a:ext cx="4333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NTRK2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id="{651D09CD-6B54-8F5C-6C1A-3B431A940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501" y="5064126"/>
              <a:ext cx="39846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ARID2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4">
              <a:extLst>
                <a:ext uri="{FF2B5EF4-FFF2-40B4-BE49-F238E27FC236}">
                  <a16:creationId xmlns:a16="http://schemas.microsoft.com/office/drawing/2014/main" id="{F5E8A5BD-7443-D05F-4544-3D8F0A67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4949826"/>
              <a:ext cx="3810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APOB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5">
              <a:extLst>
                <a:ext uri="{FF2B5EF4-FFF2-40B4-BE49-F238E27FC236}">
                  <a16:creationId xmlns:a16="http://schemas.microsoft.com/office/drawing/2014/main" id="{DF6AD137-C6E5-2FF6-C212-040A9A43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4826001"/>
              <a:ext cx="4429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BRCA2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">
              <a:extLst>
                <a:ext uri="{FF2B5EF4-FFF2-40B4-BE49-F238E27FC236}">
                  <a16:creationId xmlns:a16="http://schemas.microsoft.com/office/drawing/2014/main" id="{EDB3478A-7534-DB4D-0BD3-316248CF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3" y="4710113"/>
              <a:ext cx="42545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KEAP1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7">
              <a:extLst>
                <a:ext uri="{FF2B5EF4-FFF2-40B4-BE49-F238E27FC236}">
                  <a16:creationId xmlns:a16="http://schemas.microsoft.com/office/drawing/2014/main" id="{B76F76D3-9749-A347-5818-67D1594EE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594226"/>
              <a:ext cx="469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ARID1B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8">
              <a:extLst>
                <a:ext uri="{FF2B5EF4-FFF2-40B4-BE49-F238E27FC236}">
                  <a16:creationId xmlns:a16="http://schemas.microsoft.com/office/drawing/2014/main" id="{47421EDD-24B8-7188-6A32-6482E816E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526" y="4470401"/>
              <a:ext cx="4603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PRKDC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1C9FF74F-0071-4A74-FC5D-5ACA307E6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4356101"/>
              <a:ext cx="4333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CKS1B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0">
              <a:extLst>
                <a:ext uri="{FF2B5EF4-FFF2-40B4-BE49-F238E27FC236}">
                  <a16:creationId xmlns:a16="http://schemas.microsoft.com/office/drawing/2014/main" id="{E581A556-0875-BCE3-E99E-1D42CECD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901" y="4232276"/>
              <a:ext cx="3714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CHD7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1">
              <a:extLst>
                <a:ext uri="{FF2B5EF4-FFF2-40B4-BE49-F238E27FC236}">
                  <a16:creationId xmlns:a16="http://schemas.microsoft.com/office/drawing/2014/main" id="{47755827-56C8-875C-D9C3-EF552EB0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4116388"/>
              <a:ext cx="5222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CDKN2B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8B232F4C-190E-CB06-45F4-823C75F14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6" y="3992563"/>
              <a:ext cx="5048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CYP2D6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3">
              <a:extLst>
                <a:ext uri="{FF2B5EF4-FFF2-40B4-BE49-F238E27FC236}">
                  <a16:creationId xmlns:a16="http://schemas.microsoft.com/office/drawing/2014/main" id="{A78D79FB-84DE-ECFE-C159-1E14283AA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3" y="3876676"/>
              <a:ext cx="42545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LRP1B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9525015A-3788-0E24-052E-A3D05B7B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752851"/>
              <a:ext cx="4333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SYNE1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5">
              <a:extLst>
                <a:ext uri="{FF2B5EF4-FFF2-40B4-BE49-F238E27FC236}">
                  <a16:creationId xmlns:a16="http://schemas.microsoft.com/office/drawing/2014/main" id="{E90AC3A7-569E-CDDA-2527-CAD3263D3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3638551"/>
              <a:ext cx="5222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CDKN2A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CB39628D-8949-E1D2-E238-E8DE50164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901" y="3522663"/>
              <a:ext cx="36353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MCL1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7">
              <a:extLst>
                <a:ext uri="{FF2B5EF4-FFF2-40B4-BE49-F238E27FC236}">
                  <a16:creationId xmlns:a16="http://schemas.microsoft.com/office/drawing/2014/main" id="{9977CB1F-818B-1C29-A472-198BBB58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6" y="3398838"/>
              <a:ext cx="3016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GLI2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8">
              <a:extLst>
                <a:ext uri="{FF2B5EF4-FFF2-40B4-BE49-F238E27FC236}">
                  <a16:creationId xmlns:a16="http://schemas.microsoft.com/office/drawing/2014/main" id="{2F9021CE-850C-65CA-FF9B-66C011EE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282951"/>
              <a:ext cx="43338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PTPRT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9">
              <a:extLst>
                <a:ext uri="{FF2B5EF4-FFF2-40B4-BE49-F238E27FC236}">
                  <a16:creationId xmlns:a16="http://schemas.microsoft.com/office/drawing/2014/main" id="{FF02EBB0-C7E9-D0C0-D053-F9861DFD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3159126"/>
              <a:ext cx="4429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MYH11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0">
              <a:extLst>
                <a:ext uri="{FF2B5EF4-FFF2-40B4-BE49-F238E27FC236}">
                  <a16:creationId xmlns:a16="http://schemas.microsoft.com/office/drawing/2014/main" id="{19970070-2147-B488-8DEE-E621F398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13" y="3044826"/>
              <a:ext cx="3016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BCR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1">
              <a:extLst>
                <a:ext uri="{FF2B5EF4-FFF2-40B4-BE49-F238E27FC236}">
                  <a16:creationId xmlns:a16="http://schemas.microsoft.com/office/drawing/2014/main" id="{2F9502A6-443C-AE9A-42F3-C102A2AF6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13" y="2921001"/>
              <a:ext cx="3016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MN1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2">
              <a:extLst>
                <a:ext uri="{FF2B5EF4-FFF2-40B4-BE49-F238E27FC236}">
                  <a16:creationId xmlns:a16="http://schemas.microsoft.com/office/drawing/2014/main" id="{363A7016-C0EC-27B7-FE56-02E24384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6" y="2805113"/>
              <a:ext cx="5318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NOTCH2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3">
              <a:extLst>
                <a:ext uri="{FF2B5EF4-FFF2-40B4-BE49-F238E27FC236}">
                  <a16:creationId xmlns:a16="http://schemas.microsoft.com/office/drawing/2014/main" id="{2AED934A-EED3-8E0F-217B-BADCE3CE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6" y="2689226"/>
              <a:ext cx="5048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UGT1A1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4">
              <a:extLst>
                <a:ext uri="{FF2B5EF4-FFF2-40B4-BE49-F238E27FC236}">
                  <a16:creationId xmlns:a16="http://schemas.microsoft.com/office/drawing/2014/main" id="{A7DBB048-CC99-350B-F0A9-0CBDC1990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901" y="2565401"/>
              <a:ext cx="363538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SLIT2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5">
              <a:extLst>
                <a:ext uri="{FF2B5EF4-FFF2-40B4-BE49-F238E27FC236}">
                  <a16:creationId xmlns:a16="http://schemas.microsoft.com/office/drawing/2014/main" id="{11536815-26EC-8567-B908-82522FBAC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1" y="2451101"/>
              <a:ext cx="5048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SETBP1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6">
              <a:extLst>
                <a:ext uri="{FF2B5EF4-FFF2-40B4-BE49-F238E27FC236}">
                  <a16:creationId xmlns:a16="http://schemas.microsoft.com/office/drawing/2014/main" id="{878CAF1D-750F-C1FD-9CF3-8470C4473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2327276"/>
              <a:ext cx="3810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POLQ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7">
              <a:extLst>
                <a:ext uri="{FF2B5EF4-FFF2-40B4-BE49-F238E27FC236}">
                  <a16:creationId xmlns:a16="http://schemas.microsoft.com/office/drawing/2014/main" id="{CC369E76-B803-9731-017B-B0235D4F5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6" y="2211388"/>
              <a:ext cx="5318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NOTCH4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8">
              <a:extLst>
                <a:ext uri="{FF2B5EF4-FFF2-40B4-BE49-F238E27FC236}">
                  <a16:creationId xmlns:a16="http://schemas.microsoft.com/office/drawing/2014/main" id="{35275D78-A87C-DD3A-6082-8DC2A861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13" y="2087563"/>
              <a:ext cx="3016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HGF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9">
              <a:extLst>
                <a:ext uri="{FF2B5EF4-FFF2-40B4-BE49-F238E27FC236}">
                  <a16:creationId xmlns:a16="http://schemas.microsoft.com/office/drawing/2014/main" id="{A47C7C67-E776-508E-2234-FEFD0F03F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1971676"/>
              <a:ext cx="4429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KMT2C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0">
              <a:extLst>
                <a:ext uri="{FF2B5EF4-FFF2-40B4-BE49-F238E27FC236}">
                  <a16:creationId xmlns:a16="http://schemas.microsoft.com/office/drawing/2014/main" id="{5C0AC6FD-4C68-337B-9F24-810ECF0E3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13" y="1847851"/>
              <a:ext cx="3016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1">
              <a:extLst>
                <a:ext uri="{FF2B5EF4-FFF2-40B4-BE49-F238E27FC236}">
                  <a16:creationId xmlns:a16="http://schemas.microsoft.com/office/drawing/2014/main" id="{B9B73A7E-CF3D-6FD1-F0C2-70CC08A58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413" y="1733551"/>
              <a:ext cx="33655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TP53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2">
              <a:extLst>
                <a:ext uri="{FF2B5EF4-FFF2-40B4-BE49-F238E27FC236}">
                  <a16:creationId xmlns:a16="http://schemas.microsoft.com/office/drawing/2014/main" id="{B845ECA3-759E-5931-C16A-621FDC359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338" y="1617663"/>
              <a:ext cx="2921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APC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3">
              <a:extLst>
                <a:ext uri="{FF2B5EF4-FFF2-40B4-BE49-F238E27FC236}">
                  <a16:creationId xmlns:a16="http://schemas.microsoft.com/office/drawing/2014/main" id="{7A3F24CF-CA31-72E5-BE2D-926EC134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6" y="1493838"/>
              <a:ext cx="531813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NOTCH1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F9888D15-E935-BC0F-C8A7-5511ED9FD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0113" y="1447801"/>
              <a:ext cx="65088" cy="4356100"/>
            </a:xfrm>
            <a:custGeom>
              <a:avLst/>
              <a:gdLst>
                <a:gd name="T0" fmla="*/ 41 w 41"/>
                <a:gd name="T1" fmla="*/ 0 h 2744"/>
                <a:gd name="T2" fmla="*/ 0 w 41"/>
                <a:gd name="T3" fmla="*/ 2693 h 2744"/>
                <a:gd name="T4" fmla="*/ 0 w 41"/>
                <a:gd name="T5" fmla="*/ 2618 h 2744"/>
                <a:gd name="T6" fmla="*/ 0 w 41"/>
                <a:gd name="T7" fmla="*/ 2543 h 2744"/>
                <a:gd name="T8" fmla="*/ 0 w 41"/>
                <a:gd name="T9" fmla="*/ 2468 h 2744"/>
                <a:gd name="T10" fmla="*/ 0 w 41"/>
                <a:gd name="T11" fmla="*/ 2393 h 2744"/>
                <a:gd name="T12" fmla="*/ 0 w 41"/>
                <a:gd name="T13" fmla="*/ 2318 h 2744"/>
                <a:gd name="T14" fmla="*/ 0 w 41"/>
                <a:gd name="T15" fmla="*/ 2243 h 2744"/>
                <a:gd name="T16" fmla="*/ 0 w 41"/>
                <a:gd name="T17" fmla="*/ 2168 h 2744"/>
                <a:gd name="T18" fmla="*/ 0 w 41"/>
                <a:gd name="T19" fmla="*/ 2093 h 2744"/>
                <a:gd name="T20" fmla="*/ 0 w 41"/>
                <a:gd name="T21" fmla="*/ 2018 h 2744"/>
                <a:gd name="T22" fmla="*/ 0 w 41"/>
                <a:gd name="T23" fmla="*/ 1943 h 2744"/>
                <a:gd name="T24" fmla="*/ 0 w 41"/>
                <a:gd name="T25" fmla="*/ 1868 h 2744"/>
                <a:gd name="T26" fmla="*/ 0 w 41"/>
                <a:gd name="T27" fmla="*/ 1793 h 2744"/>
                <a:gd name="T28" fmla="*/ 0 w 41"/>
                <a:gd name="T29" fmla="*/ 1718 h 2744"/>
                <a:gd name="T30" fmla="*/ 0 w 41"/>
                <a:gd name="T31" fmla="*/ 1643 h 2744"/>
                <a:gd name="T32" fmla="*/ 0 w 41"/>
                <a:gd name="T33" fmla="*/ 1568 h 2744"/>
                <a:gd name="T34" fmla="*/ 0 w 41"/>
                <a:gd name="T35" fmla="*/ 1493 h 2744"/>
                <a:gd name="T36" fmla="*/ 0 w 41"/>
                <a:gd name="T37" fmla="*/ 1418 h 2744"/>
                <a:gd name="T38" fmla="*/ 0 w 41"/>
                <a:gd name="T39" fmla="*/ 1343 h 2744"/>
                <a:gd name="T40" fmla="*/ 0 w 41"/>
                <a:gd name="T41" fmla="*/ 1268 h 2744"/>
                <a:gd name="T42" fmla="*/ 0 w 41"/>
                <a:gd name="T43" fmla="*/ 1193 h 2744"/>
                <a:gd name="T44" fmla="*/ 0 w 41"/>
                <a:gd name="T45" fmla="*/ 1118 h 2744"/>
                <a:gd name="T46" fmla="*/ 0 w 41"/>
                <a:gd name="T47" fmla="*/ 1043 h 2744"/>
                <a:gd name="T48" fmla="*/ 0 w 41"/>
                <a:gd name="T49" fmla="*/ 968 h 2744"/>
                <a:gd name="T50" fmla="*/ 0 w 41"/>
                <a:gd name="T51" fmla="*/ 893 h 2744"/>
                <a:gd name="T52" fmla="*/ 0 w 41"/>
                <a:gd name="T53" fmla="*/ 818 h 2744"/>
                <a:gd name="T54" fmla="*/ 0 w 41"/>
                <a:gd name="T55" fmla="*/ 743 h 2744"/>
                <a:gd name="T56" fmla="*/ 0 w 41"/>
                <a:gd name="T57" fmla="*/ 668 h 2744"/>
                <a:gd name="T58" fmla="*/ 0 w 41"/>
                <a:gd name="T59" fmla="*/ 593 h 2744"/>
                <a:gd name="T60" fmla="*/ 0 w 41"/>
                <a:gd name="T61" fmla="*/ 518 h 2744"/>
                <a:gd name="T62" fmla="*/ 0 w 41"/>
                <a:gd name="T63" fmla="*/ 443 h 2744"/>
                <a:gd name="T64" fmla="*/ 0 w 41"/>
                <a:gd name="T65" fmla="*/ 368 h 2744"/>
                <a:gd name="T66" fmla="*/ 0 w 41"/>
                <a:gd name="T67" fmla="*/ 293 h 2744"/>
                <a:gd name="T68" fmla="*/ 0 w 41"/>
                <a:gd name="T69" fmla="*/ 218 h 2744"/>
                <a:gd name="T70" fmla="*/ 0 w 41"/>
                <a:gd name="T71" fmla="*/ 143 h 2744"/>
                <a:gd name="T72" fmla="*/ 0 w 41"/>
                <a:gd name="T73" fmla="*/ 68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2744">
                  <a:moveTo>
                    <a:pt x="41" y="2744"/>
                  </a:moveTo>
                  <a:lnTo>
                    <a:pt x="41" y="0"/>
                  </a:lnTo>
                  <a:moveTo>
                    <a:pt x="41" y="2693"/>
                  </a:moveTo>
                  <a:lnTo>
                    <a:pt x="0" y="2693"/>
                  </a:lnTo>
                  <a:moveTo>
                    <a:pt x="41" y="2618"/>
                  </a:moveTo>
                  <a:lnTo>
                    <a:pt x="0" y="2618"/>
                  </a:lnTo>
                  <a:moveTo>
                    <a:pt x="41" y="2543"/>
                  </a:moveTo>
                  <a:lnTo>
                    <a:pt x="0" y="2543"/>
                  </a:lnTo>
                  <a:moveTo>
                    <a:pt x="41" y="2468"/>
                  </a:moveTo>
                  <a:lnTo>
                    <a:pt x="0" y="2468"/>
                  </a:lnTo>
                  <a:moveTo>
                    <a:pt x="41" y="2393"/>
                  </a:moveTo>
                  <a:lnTo>
                    <a:pt x="0" y="2393"/>
                  </a:lnTo>
                  <a:moveTo>
                    <a:pt x="41" y="2318"/>
                  </a:moveTo>
                  <a:lnTo>
                    <a:pt x="0" y="2318"/>
                  </a:lnTo>
                  <a:moveTo>
                    <a:pt x="41" y="2243"/>
                  </a:moveTo>
                  <a:lnTo>
                    <a:pt x="0" y="2243"/>
                  </a:lnTo>
                  <a:moveTo>
                    <a:pt x="41" y="2168"/>
                  </a:moveTo>
                  <a:lnTo>
                    <a:pt x="0" y="2168"/>
                  </a:lnTo>
                  <a:moveTo>
                    <a:pt x="41" y="2093"/>
                  </a:moveTo>
                  <a:lnTo>
                    <a:pt x="0" y="2093"/>
                  </a:lnTo>
                  <a:moveTo>
                    <a:pt x="41" y="2018"/>
                  </a:moveTo>
                  <a:lnTo>
                    <a:pt x="0" y="2018"/>
                  </a:lnTo>
                  <a:moveTo>
                    <a:pt x="41" y="1943"/>
                  </a:moveTo>
                  <a:lnTo>
                    <a:pt x="0" y="1943"/>
                  </a:lnTo>
                  <a:moveTo>
                    <a:pt x="41" y="1868"/>
                  </a:moveTo>
                  <a:lnTo>
                    <a:pt x="0" y="1868"/>
                  </a:lnTo>
                  <a:moveTo>
                    <a:pt x="41" y="1793"/>
                  </a:moveTo>
                  <a:lnTo>
                    <a:pt x="0" y="1793"/>
                  </a:lnTo>
                  <a:moveTo>
                    <a:pt x="41" y="1718"/>
                  </a:moveTo>
                  <a:lnTo>
                    <a:pt x="0" y="1718"/>
                  </a:lnTo>
                  <a:moveTo>
                    <a:pt x="41" y="1643"/>
                  </a:moveTo>
                  <a:lnTo>
                    <a:pt x="0" y="1643"/>
                  </a:lnTo>
                  <a:moveTo>
                    <a:pt x="41" y="1568"/>
                  </a:moveTo>
                  <a:lnTo>
                    <a:pt x="0" y="1568"/>
                  </a:lnTo>
                  <a:moveTo>
                    <a:pt x="41" y="1493"/>
                  </a:moveTo>
                  <a:lnTo>
                    <a:pt x="0" y="1493"/>
                  </a:lnTo>
                  <a:moveTo>
                    <a:pt x="41" y="1418"/>
                  </a:moveTo>
                  <a:lnTo>
                    <a:pt x="0" y="1418"/>
                  </a:lnTo>
                  <a:moveTo>
                    <a:pt x="41" y="1343"/>
                  </a:moveTo>
                  <a:lnTo>
                    <a:pt x="0" y="1343"/>
                  </a:lnTo>
                  <a:moveTo>
                    <a:pt x="41" y="1268"/>
                  </a:moveTo>
                  <a:lnTo>
                    <a:pt x="0" y="1268"/>
                  </a:lnTo>
                  <a:moveTo>
                    <a:pt x="41" y="1193"/>
                  </a:moveTo>
                  <a:lnTo>
                    <a:pt x="0" y="1193"/>
                  </a:lnTo>
                  <a:moveTo>
                    <a:pt x="41" y="1118"/>
                  </a:moveTo>
                  <a:lnTo>
                    <a:pt x="0" y="1118"/>
                  </a:lnTo>
                  <a:moveTo>
                    <a:pt x="41" y="1043"/>
                  </a:moveTo>
                  <a:lnTo>
                    <a:pt x="0" y="1043"/>
                  </a:lnTo>
                  <a:moveTo>
                    <a:pt x="41" y="968"/>
                  </a:moveTo>
                  <a:lnTo>
                    <a:pt x="0" y="968"/>
                  </a:lnTo>
                  <a:moveTo>
                    <a:pt x="41" y="893"/>
                  </a:moveTo>
                  <a:lnTo>
                    <a:pt x="0" y="893"/>
                  </a:lnTo>
                  <a:moveTo>
                    <a:pt x="41" y="818"/>
                  </a:moveTo>
                  <a:lnTo>
                    <a:pt x="0" y="818"/>
                  </a:lnTo>
                  <a:moveTo>
                    <a:pt x="41" y="743"/>
                  </a:moveTo>
                  <a:lnTo>
                    <a:pt x="0" y="743"/>
                  </a:lnTo>
                  <a:moveTo>
                    <a:pt x="41" y="668"/>
                  </a:moveTo>
                  <a:lnTo>
                    <a:pt x="0" y="668"/>
                  </a:lnTo>
                  <a:moveTo>
                    <a:pt x="41" y="593"/>
                  </a:moveTo>
                  <a:lnTo>
                    <a:pt x="0" y="593"/>
                  </a:lnTo>
                  <a:moveTo>
                    <a:pt x="41" y="518"/>
                  </a:moveTo>
                  <a:lnTo>
                    <a:pt x="0" y="518"/>
                  </a:lnTo>
                  <a:moveTo>
                    <a:pt x="41" y="443"/>
                  </a:moveTo>
                  <a:lnTo>
                    <a:pt x="0" y="443"/>
                  </a:lnTo>
                  <a:moveTo>
                    <a:pt x="41" y="368"/>
                  </a:moveTo>
                  <a:lnTo>
                    <a:pt x="0" y="368"/>
                  </a:lnTo>
                  <a:moveTo>
                    <a:pt x="41" y="293"/>
                  </a:moveTo>
                  <a:lnTo>
                    <a:pt x="0" y="293"/>
                  </a:lnTo>
                  <a:moveTo>
                    <a:pt x="41" y="218"/>
                  </a:moveTo>
                  <a:lnTo>
                    <a:pt x="0" y="218"/>
                  </a:lnTo>
                  <a:moveTo>
                    <a:pt x="41" y="143"/>
                  </a:moveTo>
                  <a:lnTo>
                    <a:pt x="0" y="143"/>
                  </a:lnTo>
                  <a:moveTo>
                    <a:pt x="41" y="68"/>
                  </a:moveTo>
                  <a:lnTo>
                    <a:pt x="0" y="6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DDF5C9B4-30F2-3090-7739-5B7CB9C7CA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4491038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7A09AA3E-013D-DE07-A775-C8C1733BDC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4392613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8B6196D8-6394-FC03-B95C-4B539927E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56363" y="4270376"/>
              <a:ext cx="24765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1DA92282-E383-2553-2C82-90B2C2A89F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4154488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E01512A0-29CD-CCD7-84E8-4BEECE4D18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0813" y="4067176"/>
              <a:ext cx="15875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1DBFE8AD-7759-9758-2DDF-0696037109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4011613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38EC79FA-7A57-3744-7BA9-4444EAD80D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3968751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F039AD2B-F88F-D9D7-6343-EF60FFB1D4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64301" y="3879851"/>
              <a:ext cx="2301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16F14AC4-9003-18FC-3D2E-146A6EEC51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6526" y="3778251"/>
              <a:ext cx="18573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99ED9C2B-6FA6-8A48-5A70-2BE70D548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3684588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8EAB601F-5A3D-41DB-5F36-1017DBB908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3578226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6679B2A8-CC7F-E44F-5997-694E1238CA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56363" y="3454401"/>
              <a:ext cx="24765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0">
              <a:extLst>
                <a:ext uri="{FF2B5EF4-FFF2-40B4-BE49-F238E27FC236}">
                  <a16:creationId xmlns:a16="http://schemas.microsoft.com/office/drawing/2014/main" id="{6B8A7FEB-1611-0D13-4939-C1CF568A87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3365501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id="{3313C315-8D11-F7A6-B9B9-98F7B7F911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6526" y="3298826"/>
              <a:ext cx="18573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5AA9A649-4488-BDFC-79B8-7986CE27D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3224213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669CE771-435B-A6E4-E713-77F785120F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73826" y="3144838"/>
              <a:ext cx="212725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1D26CDBC-FF55-DF92-187C-F5A589D034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3063876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D7FFD804-7603-4401-EE34-3C578833D2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3988" y="3014663"/>
              <a:ext cx="15081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C216D460-91E4-AF41-91FF-7DCE61CCCF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6526" y="2944813"/>
              <a:ext cx="18573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5FF96B1D-BA08-1028-3EE9-AE5095609B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0813" y="2870201"/>
              <a:ext cx="15875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F6515B90-3BE7-602A-5B94-AA4164624F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6526" y="2784476"/>
              <a:ext cx="18573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17B31476-F920-EC42-E5B3-1BF473B23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3988" y="2714626"/>
              <a:ext cx="15081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CBA6A934-AFC7-F4D3-7891-4ABBC5A63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08751" y="2665413"/>
              <a:ext cx="1412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1">
              <a:extLst>
                <a:ext uri="{FF2B5EF4-FFF2-40B4-BE49-F238E27FC236}">
                  <a16:creationId xmlns:a16="http://schemas.microsoft.com/office/drawing/2014/main" id="{73C840F8-E71C-DF02-E89D-BE4D8D75F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2593976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45F0A99B-7339-305A-023F-ACC4D1615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81763" y="2497138"/>
              <a:ext cx="19526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Line 208">
              <a:extLst>
                <a:ext uri="{FF2B5EF4-FFF2-40B4-BE49-F238E27FC236}">
                  <a16:creationId xmlns:a16="http://schemas.microsoft.com/office/drawing/2014/main" id="{1E906EF1-232C-ABC9-0E42-C6D55F8EE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8717" y="5487001"/>
              <a:ext cx="3017520" cy="0"/>
            </a:xfrm>
            <a:prstGeom prst="line">
              <a:avLst/>
            </a:prstGeom>
            <a:noFill/>
            <a:ln w="25400" cap="sq">
              <a:solidFill>
                <a:srgbClr val="969696"/>
              </a:solidFill>
              <a:prstDash val="solid"/>
              <a:miter lim="800000"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5"/>
              <a:endParaRPr lang="en-US" sz="1050"/>
            </a:p>
          </p:txBody>
        </p:sp>
        <p:sp>
          <p:nvSpPr>
            <p:cNvPr id="121" name="Rectangle 209">
              <a:extLst>
                <a:ext uri="{FF2B5EF4-FFF2-40B4-BE49-F238E27FC236}">
                  <a16:creationId xmlns:a16="http://schemas.microsoft.com/office/drawing/2014/main" id="{2DB4829C-682B-414E-35AF-AF1D0260A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4" y="5567953"/>
              <a:ext cx="351378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66"/>
              <a:r>
                <a:rPr lang="en-US" altLang="en-US" sz="900" b="1" dirty="0"/>
                <a:t>More significant treatment genomic interaction </a:t>
              </a:r>
              <a:r>
                <a:rPr lang="en-US" altLang="en-US" sz="900" b="1" i="1" dirty="0"/>
                <a:t>P</a:t>
              </a:r>
              <a:r>
                <a:rPr lang="en-US" altLang="en-US" sz="900" b="1" dirty="0"/>
                <a:t>-value (-log10)</a:t>
              </a:r>
              <a:r>
                <a:rPr lang="en-US" altLang="en-US" sz="900" b="1" baseline="30000" dirty="0"/>
                <a:t>†</a:t>
              </a:r>
              <a:endParaRPr lang="en-US" altLang="en-US" sz="1500" b="1" dirty="0"/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4E9743A-186A-B77E-1FA5-0DEAC58A0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67" y="5689146"/>
            <a:ext cx="11489233" cy="533162"/>
          </a:xfrm>
        </p:spPr>
        <p:txBody>
          <a:bodyPr/>
          <a:lstStyle/>
          <a:p>
            <a:r>
              <a:rPr lang="en-US" i="1" cap="all" dirty="0"/>
              <a:t>NOTCH1</a:t>
            </a:r>
            <a:r>
              <a:rPr lang="en-US" cap="all" dirty="0"/>
              <a:t> was the most notable co-alteration associated with early progression or long-term benefit</a:t>
            </a:r>
          </a:p>
          <a:p>
            <a:endParaRPr lang="en-US" cap="all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CF0D11B-8848-7233-63E1-C64D62042B65}"/>
              </a:ext>
            </a:extLst>
          </p:cNvPr>
          <p:cNvSpPr/>
          <p:nvPr/>
        </p:nvSpPr>
        <p:spPr>
          <a:xfrm>
            <a:off x="0" y="5743832"/>
            <a:ext cx="181883" cy="54540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21C93B0-D309-8234-03E0-14D3E8A54213}"/>
              </a:ext>
            </a:extLst>
          </p:cNvPr>
          <p:cNvSpPr txBox="1"/>
          <p:nvPr/>
        </p:nvSpPr>
        <p:spPr>
          <a:xfrm>
            <a:off x="591234" y="6291778"/>
            <a:ext cx="10652998" cy="369332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sz="900" i="1" dirty="0">
                <a:latin typeface="+mn-lt"/>
              </a:rPr>
              <a:t>*Long-term benefit defined as ≥ 6 months PFS; early progression defined as &lt; 3 months PFS with no clinical responders (no complete/partial responders).</a:t>
            </a:r>
          </a:p>
          <a:p>
            <a:r>
              <a:rPr lang="en-US" sz="900" i="1" baseline="30000" dirty="0">
                <a:latin typeface="+mn-lt"/>
              </a:rPr>
              <a:t>†</a:t>
            </a:r>
            <a:r>
              <a:rPr lang="en-US" sz="900" i="1" dirty="0">
                <a:latin typeface="+mn-lt"/>
              </a:rPr>
              <a:t>Treatment-arm by genomic alteration interaction term P-value from logistic regression models predicting long-term benefit versus early progression.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E9EA0-62B4-1F8B-B13C-933BD066A164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13677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9AE99AE8-B53A-5FCF-59CC-AAF4983AF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" y="1969599"/>
            <a:ext cx="5916991" cy="370093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Long-term benefit defined as ≥ 6 months PFS; early progression defined as &lt; 3 months PFS with no clinical responders (no complete/partial responders).</a:t>
            </a:r>
          </a:p>
          <a:p>
            <a:r>
              <a:rPr lang="en-US" dirty="0"/>
              <a:t>Left-hand figure includes patients with NOTCH1 mutation or wild-type who were classified as having early progression or long-term benefit. </a:t>
            </a:r>
          </a:p>
          <a:p>
            <a:r>
              <a:rPr lang="en-US" dirty="0"/>
              <a:t>Right-hand figure includes all biomarker-evaluable patients with NOTCH1 mutation.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07506"/>
            <a:ext cx="11459591" cy="1523494"/>
          </a:xfrm>
        </p:spPr>
        <p:txBody>
          <a:bodyPr/>
          <a:lstStyle/>
          <a:p>
            <a:r>
              <a:rPr lang="en-US" dirty="0"/>
              <a:t>In a Limited Data Set, </a:t>
            </a:r>
            <a:r>
              <a:rPr lang="en-US" i="1" dirty="0"/>
              <a:t>NOTCH1m</a:t>
            </a:r>
            <a:r>
              <a:rPr lang="en-US" dirty="0"/>
              <a:t> Had an Early Progression Signal With Sotorasib That Warrants Further Exploration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984EB-81F1-6092-5EB8-3C218F9BC11E}"/>
              </a:ext>
            </a:extLst>
          </p:cNvPr>
          <p:cNvSpPr txBox="1"/>
          <p:nvPr/>
        </p:nvSpPr>
        <p:spPr>
          <a:xfrm>
            <a:off x="1129660" y="1954658"/>
            <a:ext cx="1577334" cy="307777"/>
          </a:xfrm>
          <a:prstGeom prst="rect">
            <a:avLst/>
          </a:prstGeom>
          <a:solidFill>
            <a:srgbClr val="0063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Sotorasib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7C8280-D722-91D2-37F5-488621241D3D}"/>
              </a:ext>
            </a:extLst>
          </p:cNvPr>
          <p:cNvSpPr txBox="1"/>
          <p:nvPr/>
        </p:nvSpPr>
        <p:spPr>
          <a:xfrm>
            <a:off x="3515278" y="1950033"/>
            <a:ext cx="1637721" cy="307777"/>
          </a:xfrm>
          <a:prstGeom prst="rect">
            <a:avLst/>
          </a:prstGeom>
          <a:solidFill>
            <a:srgbClr val="ADAD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Docetaxel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301417-B627-CE27-A8B6-898E72CDCEB6}"/>
              </a:ext>
            </a:extLst>
          </p:cNvPr>
          <p:cNvGrpSpPr/>
          <p:nvPr/>
        </p:nvGrpSpPr>
        <p:grpSpPr>
          <a:xfrm>
            <a:off x="5626099" y="1745705"/>
            <a:ext cx="6350315" cy="3862336"/>
            <a:chOff x="5626099" y="1577975"/>
            <a:chExt cx="6350315" cy="3862336"/>
          </a:xfrm>
        </p:grpSpPr>
        <p:sp>
          <p:nvSpPr>
            <p:cNvPr id="35" name="rc3">
              <a:extLst>
                <a:ext uri="{FF2B5EF4-FFF2-40B4-BE49-F238E27FC236}">
                  <a16:creationId xmlns:a16="http://schemas.microsoft.com/office/drawing/2014/main" id="{A8A9456D-8102-BC2C-5765-44043BA807B7}"/>
                </a:ext>
              </a:extLst>
            </p:cNvPr>
            <p:cNvSpPr/>
            <p:nvPr/>
          </p:nvSpPr>
          <p:spPr>
            <a:xfrm>
              <a:off x="5626099" y="1577975"/>
              <a:ext cx="6211465" cy="386233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rc4">
              <a:extLst>
                <a:ext uri="{FF2B5EF4-FFF2-40B4-BE49-F238E27FC236}">
                  <a16:creationId xmlns:a16="http://schemas.microsoft.com/office/drawing/2014/main" id="{07A09E53-3DF6-E6EF-DD26-7AF16B3BDC06}"/>
                </a:ext>
              </a:extLst>
            </p:cNvPr>
            <p:cNvSpPr/>
            <p:nvPr/>
          </p:nvSpPr>
          <p:spPr>
            <a:xfrm>
              <a:off x="5626099" y="1577975"/>
              <a:ext cx="6211465" cy="289675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rc5">
              <a:extLst>
                <a:ext uri="{FF2B5EF4-FFF2-40B4-BE49-F238E27FC236}">
                  <a16:creationId xmlns:a16="http://schemas.microsoft.com/office/drawing/2014/main" id="{61AA3720-4626-E2B7-F7F2-6D33D1FAD72F}"/>
                </a:ext>
              </a:extLst>
            </p:cNvPr>
            <p:cNvSpPr/>
            <p:nvPr/>
          </p:nvSpPr>
          <p:spPr>
            <a:xfrm>
              <a:off x="6296367" y="2255613"/>
              <a:ext cx="5423227" cy="187551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pl6">
              <a:extLst>
                <a:ext uri="{FF2B5EF4-FFF2-40B4-BE49-F238E27FC236}">
                  <a16:creationId xmlns:a16="http://schemas.microsoft.com/office/drawing/2014/main" id="{30F37E46-BC8D-3BEE-A851-892CB94C5B70}"/>
                </a:ext>
              </a:extLst>
            </p:cNvPr>
            <p:cNvSpPr/>
            <p:nvPr/>
          </p:nvSpPr>
          <p:spPr>
            <a:xfrm>
              <a:off x="6608322" y="2340864"/>
              <a:ext cx="5176717" cy="1245704"/>
            </a:xfrm>
            <a:custGeom>
              <a:avLst/>
              <a:gdLst/>
              <a:ahLst/>
              <a:cxnLst/>
              <a:rect l="0" t="0" r="0" b="0"/>
              <a:pathLst>
                <a:path w="6858658" h="1459741">
                  <a:moveTo>
                    <a:pt x="0" y="0"/>
                  </a:moveTo>
                  <a:lnTo>
                    <a:pt x="10730" y="0"/>
                  </a:lnTo>
                  <a:lnTo>
                    <a:pt x="10730" y="0"/>
                  </a:lnTo>
                  <a:lnTo>
                    <a:pt x="439941" y="0"/>
                  </a:lnTo>
                  <a:lnTo>
                    <a:pt x="439941" y="0"/>
                  </a:lnTo>
                  <a:lnTo>
                    <a:pt x="472132" y="0"/>
                  </a:lnTo>
                  <a:lnTo>
                    <a:pt x="472132" y="142712"/>
                  </a:lnTo>
                  <a:lnTo>
                    <a:pt x="643816" y="142712"/>
                  </a:lnTo>
                  <a:lnTo>
                    <a:pt x="643816" y="285424"/>
                  </a:lnTo>
                  <a:lnTo>
                    <a:pt x="987185" y="285424"/>
                  </a:lnTo>
                  <a:lnTo>
                    <a:pt x="987185" y="428136"/>
                  </a:lnTo>
                  <a:lnTo>
                    <a:pt x="1448587" y="428136"/>
                  </a:lnTo>
                  <a:lnTo>
                    <a:pt x="1448587" y="428136"/>
                  </a:lnTo>
                  <a:lnTo>
                    <a:pt x="1459317" y="428136"/>
                  </a:lnTo>
                  <a:lnTo>
                    <a:pt x="1459317" y="428136"/>
                  </a:lnTo>
                  <a:lnTo>
                    <a:pt x="1791956" y="428136"/>
                  </a:lnTo>
                  <a:lnTo>
                    <a:pt x="1791956" y="428136"/>
                  </a:lnTo>
                  <a:lnTo>
                    <a:pt x="1834877" y="428136"/>
                  </a:lnTo>
                  <a:lnTo>
                    <a:pt x="1834877" y="428136"/>
                  </a:lnTo>
                  <a:lnTo>
                    <a:pt x="1856337" y="428136"/>
                  </a:lnTo>
                  <a:lnTo>
                    <a:pt x="1856337" y="652398"/>
                  </a:lnTo>
                  <a:lnTo>
                    <a:pt x="2242627" y="652398"/>
                  </a:lnTo>
                  <a:lnTo>
                    <a:pt x="2242627" y="652398"/>
                  </a:lnTo>
                  <a:lnTo>
                    <a:pt x="2274818" y="652398"/>
                  </a:lnTo>
                  <a:lnTo>
                    <a:pt x="2274818" y="921512"/>
                  </a:lnTo>
                  <a:lnTo>
                    <a:pt x="2446502" y="921512"/>
                  </a:lnTo>
                  <a:lnTo>
                    <a:pt x="2446502" y="1190626"/>
                  </a:lnTo>
                  <a:lnTo>
                    <a:pt x="3809248" y="1190626"/>
                  </a:lnTo>
                  <a:lnTo>
                    <a:pt x="3809248" y="1459741"/>
                  </a:lnTo>
                  <a:lnTo>
                    <a:pt x="4356492" y="1459741"/>
                  </a:lnTo>
                  <a:lnTo>
                    <a:pt x="4356492" y="1459741"/>
                  </a:lnTo>
                  <a:lnTo>
                    <a:pt x="6858658" y="1459741"/>
                  </a:lnTo>
                </a:path>
              </a:pathLst>
            </a:custGeom>
            <a:ln w="27101" cap="flat">
              <a:solidFill>
                <a:srgbClr val="00008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7">
              <a:extLst>
                <a:ext uri="{FF2B5EF4-FFF2-40B4-BE49-F238E27FC236}">
                  <a16:creationId xmlns:a16="http://schemas.microsoft.com/office/drawing/2014/main" id="{3322267D-6FBC-2D48-86F3-6E416783F01F}"/>
                </a:ext>
              </a:extLst>
            </p:cNvPr>
            <p:cNvSpPr/>
            <p:nvPr/>
          </p:nvSpPr>
          <p:spPr>
            <a:xfrm>
              <a:off x="6608322" y="2340864"/>
              <a:ext cx="3774088" cy="1532790"/>
            </a:xfrm>
            <a:custGeom>
              <a:avLst/>
              <a:gdLst/>
              <a:ahLst/>
              <a:cxnLst/>
              <a:rect l="0" t="0" r="0" b="0"/>
              <a:pathLst>
                <a:path w="5000308" h="1796154">
                  <a:moveTo>
                    <a:pt x="0" y="0"/>
                  </a:moveTo>
                  <a:lnTo>
                    <a:pt x="407750" y="0"/>
                  </a:lnTo>
                  <a:lnTo>
                    <a:pt x="407750" y="181633"/>
                  </a:lnTo>
                  <a:lnTo>
                    <a:pt x="461401" y="181633"/>
                  </a:lnTo>
                  <a:lnTo>
                    <a:pt x="461401" y="181633"/>
                  </a:lnTo>
                  <a:lnTo>
                    <a:pt x="525783" y="181633"/>
                  </a:lnTo>
                  <a:lnTo>
                    <a:pt x="525783" y="383448"/>
                  </a:lnTo>
                  <a:lnTo>
                    <a:pt x="836961" y="383448"/>
                  </a:lnTo>
                  <a:lnTo>
                    <a:pt x="836961" y="585263"/>
                  </a:lnTo>
                  <a:lnTo>
                    <a:pt x="890612" y="585263"/>
                  </a:lnTo>
                  <a:lnTo>
                    <a:pt x="890612" y="787078"/>
                  </a:lnTo>
                  <a:lnTo>
                    <a:pt x="912073" y="787078"/>
                  </a:lnTo>
                  <a:lnTo>
                    <a:pt x="912073" y="988894"/>
                  </a:lnTo>
                  <a:lnTo>
                    <a:pt x="922803" y="988894"/>
                  </a:lnTo>
                  <a:lnTo>
                    <a:pt x="922803" y="1392524"/>
                  </a:lnTo>
                  <a:lnTo>
                    <a:pt x="1115948" y="1392524"/>
                  </a:lnTo>
                  <a:lnTo>
                    <a:pt x="1115948" y="1594339"/>
                  </a:lnTo>
                  <a:lnTo>
                    <a:pt x="4313570" y="1594339"/>
                  </a:lnTo>
                  <a:lnTo>
                    <a:pt x="4313570" y="1796154"/>
                  </a:lnTo>
                  <a:lnTo>
                    <a:pt x="5000308" y="1796154"/>
                  </a:lnTo>
                  <a:lnTo>
                    <a:pt x="5000308" y="1796154"/>
                  </a:lnTo>
                </a:path>
              </a:pathLst>
            </a:custGeom>
            <a:ln w="27101" cap="flat">
              <a:solidFill>
                <a:srgbClr val="8B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g8">
              <a:extLst>
                <a:ext uri="{FF2B5EF4-FFF2-40B4-BE49-F238E27FC236}">
                  <a16:creationId xmlns:a16="http://schemas.microsoft.com/office/drawing/2014/main" id="{BA34587B-D102-3046-B690-C79ED76B2746}"/>
                </a:ext>
              </a:extLst>
            </p:cNvPr>
            <p:cNvSpPr/>
            <p:nvPr/>
          </p:nvSpPr>
          <p:spPr>
            <a:xfrm>
              <a:off x="6608322" y="2340864"/>
              <a:ext cx="5176717" cy="1631810"/>
            </a:xfrm>
            <a:custGeom>
              <a:avLst/>
              <a:gdLst/>
              <a:ahLst/>
              <a:cxnLst/>
              <a:rect l="0" t="0" r="0" b="0"/>
              <a:pathLst>
                <a:path w="6858658" h="1912187">
                  <a:moveTo>
                    <a:pt x="0" y="0"/>
                  </a:moveTo>
                  <a:lnTo>
                    <a:pt x="10730" y="0"/>
                  </a:lnTo>
                  <a:lnTo>
                    <a:pt x="472132" y="20739"/>
                  </a:lnTo>
                  <a:lnTo>
                    <a:pt x="643816" y="20739"/>
                  </a:lnTo>
                  <a:lnTo>
                    <a:pt x="643816" y="75459"/>
                  </a:lnTo>
                  <a:lnTo>
                    <a:pt x="987185" y="75459"/>
                  </a:lnTo>
                  <a:lnTo>
                    <a:pt x="987185" y="149118"/>
                  </a:lnTo>
                  <a:lnTo>
                    <a:pt x="1448587" y="149118"/>
                  </a:lnTo>
                  <a:lnTo>
                    <a:pt x="1459317" y="149118"/>
                  </a:lnTo>
                  <a:lnTo>
                    <a:pt x="1791956" y="149118"/>
                  </a:lnTo>
                  <a:lnTo>
                    <a:pt x="1834877" y="149118"/>
                  </a:lnTo>
                  <a:lnTo>
                    <a:pt x="1856337" y="149118"/>
                  </a:lnTo>
                  <a:lnTo>
                    <a:pt x="1856337" y="262593"/>
                  </a:lnTo>
                  <a:lnTo>
                    <a:pt x="2242627" y="262593"/>
                  </a:lnTo>
                  <a:lnTo>
                    <a:pt x="2274818" y="262593"/>
                  </a:lnTo>
                  <a:lnTo>
                    <a:pt x="2274818" y="418315"/>
                  </a:lnTo>
                  <a:lnTo>
                    <a:pt x="2446502" y="418315"/>
                  </a:lnTo>
                  <a:lnTo>
                    <a:pt x="2446502" y="611120"/>
                  </a:lnTo>
                  <a:lnTo>
                    <a:pt x="3809248" y="611120"/>
                  </a:lnTo>
                  <a:lnTo>
                    <a:pt x="3809248" y="841156"/>
                  </a:lnTo>
                  <a:lnTo>
                    <a:pt x="4356492" y="841156"/>
                  </a:lnTo>
                  <a:lnTo>
                    <a:pt x="6858658" y="841156"/>
                  </a:lnTo>
                  <a:lnTo>
                    <a:pt x="6858658" y="1912187"/>
                  </a:lnTo>
                  <a:lnTo>
                    <a:pt x="4356492" y="1912187"/>
                  </a:lnTo>
                  <a:lnTo>
                    <a:pt x="3809248" y="1912187"/>
                  </a:lnTo>
                  <a:lnTo>
                    <a:pt x="3809248" y="1787165"/>
                  </a:lnTo>
                  <a:lnTo>
                    <a:pt x="2446502" y="1787165"/>
                  </a:lnTo>
                  <a:lnTo>
                    <a:pt x="2446502" y="1605774"/>
                  </a:lnTo>
                  <a:lnTo>
                    <a:pt x="2274818" y="1605774"/>
                  </a:lnTo>
                  <a:lnTo>
                    <a:pt x="2274818" y="1338890"/>
                  </a:lnTo>
                  <a:lnTo>
                    <a:pt x="2242627" y="1338890"/>
                  </a:lnTo>
                  <a:lnTo>
                    <a:pt x="1856337" y="1338890"/>
                  </a:lnTo>
                  <a:lnTo>
                    <a:pt x="1856337" y="1054001"/>
                  </a:lnTo>
                  <a:lnTo>
                    <a:pt x="1834877" y="1054001"/>
                  </a:lnTo>
                  <a:lnTo>
                    <a:pt x="1791956" y="1054001"/>
                  </a:lnTo>
                  <a:lnTo>
                    <a:pt x="1459317" y="1054001"/>
                  </a:lnTo>
                  <a:lnTo>
                    <a:pt x="1448587" y="1054001"/>
                  </a:lnTo>
                  <a:lnTo>
                    <a:pt x="987185" y="1054001"/>
                  </a:lnTo>
                  <a:lnTo>
                    <a:pt x="987185" y="920168"/>
                  </a:lnTo>
                  <a:lnTo>
                    <a:pt x="643816" y="920168"/>
                  </a:lnTo>
                  <a:lnTo>
                    <a:pt x="643816" y="817635"/>
                  </a:lnTo>
                  <a:lnTo>
                    <a:pt x="472132" y="817635"/>
                  </a:lnTo>
                  <a:lnTo>
                    <a:pt x="10730" y="0"/>
                  </a:lnTo>
                  <a:close/>
                </a:path>
              </a:pathLst>
            </a:custGeom>
            <a:solidFill>
              <a:srgbClr val="00008B">
                <a:alpha val="29803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pl9">
              <a:extLst>
                <a:ext uri="{FF2B5EF4-FFF2-40B4-BE49-F238E27FC236}">
                  <a16:creationId xmlns:a16="http://schemas.microsoft.com/office/drawing/2014/main" id="{B37DBACF-F46F-455D-3A3B-3B154C545124}"/>
                </a:ext>
              </a:extLst>
            </p:cNvPr>
            <p:cNvSpPr/>
            <p:nvPr/>
          </p:nvSpPr>
          <p:spPr>
            <a:xfrm>
              <a:off x="6608322" y="2340864"/>
              <a:ext cx="5176717" cy="717820"/>
            </a:xfrm>
            <a:custGeom>
              <a:avLst/>
              <a:gdLst/>
              <a:ahLst/>
              <a:cxnLst/>
              <a:rect l="0" t="0" r="0" b="0"/>
              <a:pathLst>
                <a:path w="6858658" h="841156">
                  <a:moveTo>
                    <a:pt x="0" y="0"/>
                  </a:moveTo>
                  <a:lnTo>
                    <a:pt x="10730" y="0"/>
                  </a:lnTo>
                  <a:lnTo>
                    <a:pt x="472132" y="20739"/>
                  </a:lnTo>
                  <a:lnTo>
                    <a:pt x="643816" y="20739"/>
                  </a:lnTo>
                  <a:lnTo>
                    <a:pt x="643816" y="75459"/>
                  </a:lnTo>
                  <a:lnTo>
                    <a:pt x="987185" y="75459"/>
                  </a:lnTo>
                  <a:lnTo>
                    <a:pt x="987185" y="149118"/>
                  </a:lnTo>
                  <a:lnTo>
                    <a:pt x="1448587" y="149118"/>
                  </a:lnTo>
                  <a:lnTo>
                    <a:pt x="1448587" y="149118"/>
                  </a:lnTo>
                  <a:lnTo>
                    <a:pt x="1459317" y="149118"/>
                  </a:lnTo>
                  <a:lnTo>
                    <a:pt x="1459317" y="149118"/>
                  </a:lnTo>
                  <a:lnTo>
                    <a:pt x="1791956" y="149118"/>
                  </a:lnTo>
                  <a:lnTo>
                    <a:pt x="1791956" y="149118"/>
                  </a:lnTo>
                  <a:lnTo>
                    <a:pt x="1834877" y="149118"/>
                  </a:lnTo>
                  <a:lnTo>
                    <a:pt x="1834877" y="149118"/>
                  </a:lnTo>
                  <a:lnTo>
                    <a:pt x="1856337" y="149118"/>
                  </a:lnTo>
                  <a:lnTo>
                    <a:pt x="1856337" y="262593"/>
                  </a:lnTo>
                  <a:lnTo>
                    <a:pt x="2242627" y="262593"/>
                  </a:lnTo>
                  <a:lnTo>
                    <a:pt x="2242627" y="262593"/>
                  </a:lnTo>
                  <a:lnTo>
                    <a:pt x="2274818" y="262593"/>
                  </a:lnTo>
                  <a:lnTo>
                    <a:pt x="2274818" y="418315"/>
                  </a:lnTo>
                  <a:lnTo>
                    <a:pt x="2446502" y="418315"/>
                  </a:lnTo>
                  <a:lnTo>
                    <a:pt x="2446502" y="611120"/>
                  </a:lnTo>
                  <a:lnTo>
                    <a:pt x="3809248" y="611120"/>
                  </a:lnTo>
                  <a:lnTo>
                    <a:pt x="3809248" y="841156"/>
                  </a:lnTo>
                  <a:lnTo>
                    <a:pt x="4356492" y="841156"/>
                  </a:lnTo>
                  <a:lnTo>
                    <a:pt x="4356492" y="841156"/>
                  </a:lnTo>
                  <a:lnTo>
                    <a:pt x="6858658" y="841156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2" name="pl10">
              <a:extLst>
                <a:ext uri="{FF2B5EF4-FFF2-40B4-BE49-F238E27FC236}">
                  <a16:creationId xmlns:a16="http://schemas.microsoft.com/office/drawing/2014/main" id="{193AB87C-0C16-EA27-B7AA-074DA546DB05}"/>
                </a:ext>
              </a:extLst>
            </p:cNvPr>
            <p:cNvSpPr/>
            <p:nvPr/>
          </p:nvSpPr>
          <p:spPr>
            <a:xfrm>
              <a:off x="6608322" y="2340864"/>
              <a:ext cx="5176717" cy="1631810"/>
            </a:xfrm>
            <a:custGeom>
              <a:avLst/>
              <a:gdLst/>
              <a:ahLst/>
              <a:cxnLst/>
              <a:rect l="0" t="0" r="0" b="0"/>
              <a:pathLst>
                <a:path w="6858658" h="1912187">
                  <a:moveTo>
                    <a:pt x="6858658" y="1912187"/>
                  </a:moveTo>
                  <a:lnTo>
                    <a:pt x="4356492" y="1912187"/>
                  </a:lnTo>
                  <a:lnTo>
                    <a:pt x="4356492" y="1912187"/>
                  </a:lnTo>
                  <a:lnTo>
                    <a:pt x="3809248" y="1912187"/>
                  </a:lnTo>
                  <a:lnTo>
                    <a:pt x="3809248" y="1787165"/>
                  </a:lnTo>
                  <a:lnTo>
                    <a:pt x="2446502" y="1787165"/>
                  </a:lnTo>
                  <a:lnTo>
                    <a:pt x="2446502" y="1605774"/>
                  </a:lnTo>
                  <a:lnTo>
                    <a:pt x="2274818" y="1605774"/>
                  </a:lnTo>
                  <a:lnTo>
                    <a:pt x="2274818" y="1338890"/>
                  </a:lnTo>
                  <a:lnTo>
                    <a:pt x="2242627" y="1338890"/>
                  </a:lnTo>
                  <a:lnTo>
                    <a:pt x="2242627" y="1338890"/>
                  </a:lnTo>
                  <a:lnTo>
                    <a:pt x="1856337" y="1338890"/>
                  </a:lnTo>
                  <a:lnTo>
                    <a:pt x="1856337" y="1054001"/>
                  </a:lnTo>
                  <a:lnTo>
                    <a:pt x="1834877" y="1054001"/>
                  </a:lnTo>
                  <a:lnTo>
                    <a:pt x="1834877" y="1054001"/>
                  </a:lnTo>
                  <a:lnTo>
                    <a:pt x="1791956" y="1054001"/>
                  </a:lnTo>
                  <a:lnTo>
                    <a:pt x="1791956" y="1054001"/>
                  </a:lnTo>
                  <a:lnTo>
                    <a:pt x="1459317" y="1054001"/>
                  </a:lnTo>
                  <a:lnTo>
                    <a:pt x="1459317" y="1054001"/>
                  </a:lnTo>
                  <a:lnTo>
                    <a:pt x="1448587" y="1054001"/>
                  </a:lnTo>
                  <a:lnTo>
                    <a:pt x="1448587" y="1054001"/>
                  </a:lnTo>
                  <a:lnTo>
                    <a:pt x="987185" y="1054001"/>
                  </a:lnTo>
                  <a:lnTo>
                    <a:pt x="987185" y="920168"/>
                  </a:lnTo>
                  <a:lnTo>
                    <a:pt x="643816" y="920168"/>
                  </a:lnTo>
                  <a:lnTo>
                    <a:pt x="643816" y="817635"/>
                  </a:lnTo>
                  <a:lnTo>
                    <a:pt x="472132" y="817635"/>
                  </a:lnTo>
                  <a:lnTo>
                    <a:pt x="10730" y="0"/>
                  </a:ln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3" name="pg11">
              <a:extLst>
                <a:ext uri="{FF2B5EF4-FFF2-40B4-BE49-F238E27FC236}">
                  <a16:creationId xmlns:a16="http://schemas.microsoft.com/office/drawing/2014/main" id="{67B02AFB-BDFB-D57C-8878-1CADE68A4B13}"/>
                </a:ext>
              </a:extLst>
            </p:cNvPr>
            <p:cNvSpPr/>
            <p:nvPr/>
          </p:nvSpPr>
          <p:spPr>
            <a:xfrm>
              <a:off x="6608322" y="2340864"/>
              <a:ext cx="3774088" cy="1695168"/>
            </a:xfrm>
            <a:custGeom>
              <a:avLst/>
              <a:gdLst/>
              <a:ahLst/>
              <a:cxnLst/>
              <a:rect l="0" t="0" r="0" b="0"/>
              <a:pathLst>
                <a:path w="5000308" h="1986431">
                  <a:moveTo>
                    <a:pt x="0" y="0"/>
                  </a:moveTo>
                  <a:lnTo>
                    <a:pt x="407750" y="0"/>
                  </a:lnTo>
                  <a:lnTo>
                    <a:pt x="407750" y="26625"/>
                  </a:lnTo>
                  <a:lnTo>
                    <a:pt x="461401" y="26625"/>
                  </a:lnTo>
                  <a:lnTo>
                    <a:pt x="525783" y="26625"/>
                  </a:lnTo>
                  <a:lnTo>
                    <a:pt x="525783" y="102849"/>
                  </a:lnTo>
                  <a:lnTo>
                    <a:pt x="836961" y="102849"/>
                  </a:lnTo>
                  <a:lnTo>
                    <a:pt x="836961" y="209127"/>
                  </a:lnTo>
                  <a:lnTo>
                    <a:pt x="890612" y="209127"/>
                  </a:lnTo>
                  <a:lnTo>
                    <a:pt x="890612" y="337656"/>
                  </a:lnTo>
                  <a:lnTo>
                    <a:pt x="912073" y="337656"/>
                  </a:lnTo>
                  <a:lnTo>
                    <a:pt x="912073" y="485290"/>
                  </a:lnTo>
                  <a:lnTo>
                    <a:pt x="922803" y="485290"/>
                  </a:lnTo>
                  <a:lnTo>
                    <a:pt x="922803" y="836106"/>
                  </a:lnTo>
                  <a:lnTo>
                    <a:pt x="1115948" y="836106"/>
                  </a:lnTo>
                  <a:lnTo>
                    <a:pt x="1115948" y="1043049"/>
                  </a:lnTo>
                  <a:lnTo>
                    <a:pt x="4313570" y="1043049"/>
                  </a:lnTo>
                  <a:lnTo>
                    <a:pt x="4313570" y="1277295"/>
                  </a:lnTo>
                  <a:lnTo>
                    <a:pt x="5000308" y="1277295"/>
                  </a:lnTo>
                  <a:lnTo>
                    <a:pt x="5000308" y="1986431"/>
                  </a:lnTo>
                  <a:lnTo>
                    <a:pt x="4313570" y="1986431"/>
                  </a:lnTo>
                  <a:lnTo>
                    <a:pt x="4313570" y="1935484"/>
                  </a:lnTo>
                  <a:lnTo>
                    <a:pt x="1115948" y="1935484"/>
                  </a:lnTo>
                  <a:lnTo>
                    <a:pt x="1115948" y="1853882"/>
                  </a:lnTo>
                  <a:lnTo>
                    <a:pt x="922803" y="1853882"/>
                  </a:lnTo>
                  <a:lnTo>
                    <a:pt x="922803" y="1624477"/>
                  </a:lnTo>
                  <a:lnTo>
                    <a:pt x="912073" y="1624477"/>
                  </a:lnTo>
                  <a:lnTo>
                    <a:pt x="912073" y="1482407"/>
                  </a:lnTo>
                  <a:lnTo>
                    <a:pt x="890612" y="1482407"/>
                  </a:lnTo>
                  <a:lnTo>
                    <a:pt x="890612" y="1323996"/>
                  </a:lnTo>
                  <a:lnTo>
                    <a:pt x="836961" y="1323996"/>
                  </a:lnTo>
                  <a:lnTo>
                    <a:pt x="836961" y="1151837"/>
                  </a:lnTo>
                  <a:lnTo>
                    <a:pt x="525783" y="1151837"/>
                  </a:lnTo>
                  <a:lnTo>
                    <a:pt x="525783" y="982840"/>
                  </a:lnTo>
                  <a:lnTo>
                    <a:pt x="461401" y="982840"/>
                  </a:lnTo>
                  <a:lnTo>
                    <a:pt x="407750" y="982840"/>
                  </a:lnTo>
                  <a:lnTo>
                    <a:pt x="407750" y="0"/>
                  </a:lnTo>
                  <a:close/>
                </a:path>
              </a:pathLst>
            </a:custGeom>
            <a:solidFill>
              <a:srgbClr val="8B0000">
                <a:alpha val="29803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" name="pl12">
              <a:extLst>
                <a:ext uri="{FF2B5EF4-FFF2-40B4-BE49-F238E27FC236}">
                  <a16:creationId xmlns:a16="http://schemas.microsoft.com/office/drawing/2014/main" id="{6DB115A8-4A1D-15E3-FD4D-B5195DC32826}"/>
                </a:ext>
              </a:extLst>
            </p:cNvPr>
            <p:cNvSpPr/>
            <p:nvPr/>
          </p:nvSpPr>
          <p:spPr>
            <a:xfrm>
              <a:off x="6608322" y="2340864"/>
              <a:ext cx="3774088" cy="1090010"/>
            </a:xfrm>
            <a:custGeom>
              <a:avLst/>
              <a:gdLst/>
              <a:ahLst/>
              <a:cxnLst/>
              <a:rect l="0" t="0" r="0" b="0"/>
              <a:pathLst>
                <a:path w="5000308" h="1277295">
                  <a:moveTo>
                    <a:pt x="0" y="0"/>
                  </a:moveTo>
                  <a:lnTo>
                    <a:pt x="407750" y="0"/>
                  </a:lnTo>
                  <a:lnTo>
                    <a:pt x="407750" y="26625"/>
                  </a:lnTo>
                  <a:lnTo>
                    <a:pt x="461401" y="26625"/>
                  </a:lnTo>
                  <a:lnTo>
                    <a:pt x="461401" y="26625"/>
                  </a:lnTo>
                  <a:lnTo>
                    <a:pt x="525783" y="26625"/>
                  </a:lnTo>
                  <a:lnTo>
                    <a:pt x="525783" y="102849"/>
                  </a:lnTo>
                  <a:lnTo>
                    <a:pt x="836961" y="102849"/>
                  </a:lnTo>
                  <a:lnTo>
                    <a:pt x="836961" y="209127"/>
                  </a:lnTo>
                  <a:lnTo>
                    <a:pt x="890612" y="209127"/>
                  </a:lnTo>
                  <a:lnTo>
                    <a:pt x="890612" y="337656"/>
                  </a:lnTo>
                  <a:lnTo>
                    <a:pt x="912073" y="337656"/>
                  </a:lnTo>
                  <a:lnTo>
                    <a:pt x="912073" y="485290"/>
                  </a:lnTo>
                  <a:lnTo>
                    <a:pt x="922803" y="485290"/>
                  </a:lnTo>
                  <a:lnTo>
                    <a:pt x="922803" y="836106"/>
                  </a:lnTo>
                  <a:lnTo>
                    <a:pt x="1115948" y="836106"/>
                  </a:lnTo>
                  <a:lnTo>
                    <a:pt x="1115948" y="1043049"/>
                  </a:lnTo>
                  <a:lnTo>
                    <a:pt x="4313570" y="1043049"/>
                  </a:lnTo>
                  <a:lnTo>
                    <a:pt x="4313570" y="1277295"/>
                  </a:lnTo>
                  <a:lnTo>
                    <a:pt x="5000308" y="1277295"/>
                  </a:lnTo>
                  <a:lnTo>
                    <a:pt x="5000308" y="1277295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5" name="pl13">
              <a:extLst>
                <a:ext uri="{FF2B5EF4-FFF2-40B4-BE49-F238E27FC236}">
                  <a16:creationId xmlns:a16="http://schemas.microsoft.com/office/drawing/2014/main" id="{54439397-7C12-DE43-48D0-F34BF220E0D5}"/>
                </a:ext>
              </a:extLst>
            </p:cNvPr>
            <p:cNvSpPr/>
            <p:nvPr/>
          </p:nvSpPr>
          <p:spPr>
            <a:xfrm>
              <a:off x="6608322" y="2340864"/>
              <a:ext cx="3774088" cy="1695168"/>
            </a:xfrm>
            <a:custGeom>
              <a:avLst/>
              <a:gdLst/>
              <a:ahLst/>
              <a:cxnLst/>
              <a:rect l="0" t="0" r="0" b="0"/>
              <a:pathLst>
                <a:path w="5000308" h="1986431">
                  <a:moveTo>
                    <a:pt x="5000308" y="1986431"/>
                  </a:moveTo>
                  <a:lnTo>
                    <a:pt x="5000308" y="1986431"/>
                  </a:lnTo>
                  <a:lnTo>
                    <a:pt x="4313570" y="1986431"/>
                  </a:lnTo>
                  <a:lnTo>
                    <a:pt x="4313570" y="1935484"/>
                  </a:lnTo>
                  <a:lnTo>
                    <a:pt x="1115948" y="1935484"/>
                  </a:lnTo>
                  <a:lnTo>
                    <a:pt x="1115948" y="1853882"/>
                  </a:lnTo>
                  <a:lnTo>
                    <a:pt x="922803" y="1853882"/>
                  </a:lnTo>
                  <a:lnTo>
                    <a:pt x="922803" y="1624477"/>
                  </a:lnTo>
                  <a:lnTo>
                    <a:pt x="912073" y="1624477"/>
                  </a:lnTo>
                  <a:lnTo>
                    <a:pt x="912073" y="1482407"/>
                  </a:lnTo>
                  <a:lnTo>
                    <a:pt x="890612" y="1482407"/>
                  </a:lnTo>
                  <a:lnTo>
                    <a:pt x="890612" y="1323996"/>
                  </a:lnTo>
                  <a:lnTo>
                    <a:pt x="836961" y="1323996"/>
                  </a:lnTo>
                  <a:lnTo>
                    <a:pt x="836961" y="1151837"/>
                  </a:lnTo>
                  <a:lnTo>
                    <a:pt x="525783" y="1151837"/>
                  </a:lnTo>
                  <a:lnTo>
                    <a:pt x="525783" y="982840"/>
                  </a:lnTo>
                  <a:lnTo>
                    <a:pt x="461401" y="982840"/>
                  </a:lnTo>
                  <a:lnTo>
                    <a:pt x="461401" y="982840"/>
                  </a:lnTo>
                  <a:lnTo>
                    <a:pt x="407750" y="982840"/>
                  </a:lnTo>
                  <a:lnTo>
                    <a:pt x="407750" y="0"/>
                  </a:ln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6" name="tx14">
              <a:extLst>
                <a:ext uri="{FF2B5EF4-FFF2-40B4-BE49-F238E27FC236}">
                  <a16:creationId xmlns:a16="http://schemas.microsoft.com/office/drawing/2014/main" id="{57E640E2-8142-8887-1DF5-CE6436E592F0}"/>
                </a:ext>
              </a:extLst>
            </p:cNvPr>
            <p:cNvSpPr/>
            <p:nvPr/>
          </p:nvSpPr>
          <p:spPr>
            <a:xfrm>
              <a:off x="6561208" y="229415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47" name="tx15">
              <a:extLst>
                <a:ext uri="{FF2B5EF4-FFF2-40B4-BE49-F238E27FC236}">
                  <a16:creationId xmlns:a16="http://schemas.microsoft.com/office/drawing/2014/main" id="{1C11DDFD-DD74-D6C6-1341-FA614598163E}"/>
                </a:ext>
              </a:extLst>
            </p:cNvPr>
            <p:cNvSpPr/>
            <p:nvPr/>
          </p:nvSpPr>
          <p:spPr>
            <a:xfrm>
              <a:off x="6885165" y="229415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48" name="tx16">
              <a:extLst>
                <a:ext uri="{FF2B5EF4-FFF2-40B4-BE49-F238E27FC236}">
                  <a16:creationId xmlns:a16="http://schemas.microsoft.com/office/drawing/2014/main" id="{A7A82F98-223D-A5EB-640F-DD09E1790EF4}"/>
                </a:ext>
              </a:extLst>
            </p:cNvPr>
            <p:cNvSpPr/>
            <p:nvPr/>
          </p:nvSpPr>
          <p:spPr>
            <a:xfrm>
              <a:off x="7646461" y="265951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49" name="tx17">
              <a:extLst>
                <a:ext uri="{FF2B5EF4-FFF2-40B4-BE49-F238E27FC236}">
                  <a16:creationId xmlns:a16="http://schemas.microsoft.com/office/drawing/2014/main" id="{5A8D265F-9341-CB61-3BDE-0477AD908E54}"/>
                </a:ext>
              </a:extLst>
            </p:cNvPr>
            <p:cNvSpPr/>
            <p:nvPr/>
          </p:nvSpPr>
          <p:spPr>
            <a:xfrm>
              <a:off x="7654561" y="265951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0" name="tx18">
              <a:extLst>
                <a:ext uri="{FF2B5EF4-FFF2-40B4-BE49-F238E27FC236}">
                  <a16:creationId xmlns:a16="http://schemas.microsoft.com/office/drawing/2014/main" id="{558D68D5-9260-0BBC-61EC-4AF7116775DD}"/>
                </a:ext>
              </a:extLst>
            </p:cNvPr>
            <p:cNvSpPr/>
            <p:nvPr/>
          </p:nvSpPr>
          <p:spPr>
            <a:xfrm>
              <a:off x="7905627" y="265951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1" name="tx19">
              <a:extLst>
                <a:ext uri="{FF2B5EF4-FFF2-40B4-BE49-F238E27FC236}">
                  <a16:creationId xmlns:a16="http://schemas.microsoft.com/office/drawing/2014/main" id="{26953B61-CF61-F0B9-932E-1FF1CF958667}"/>
                </a:ext>
              </a:extLst>
            </p:cNvPr>
            <p:cNvSpPr/>
            <p:nvPr/>
          </p:nvSpPr>
          <p:spPr>
            <a:xfrm>
              <a:off x="7938022" y="265951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2" name="tx20">
              <a:extLst>
                <a:ext uri="{FF2B5EF4-FFF2-40B4-BE49-F238E27FC236}">
                  <a16:creationId xmlns:a16="http://schemas.microsoft.com/office/drawing/2014/main" id="{9786404A-5238-D6E3-7F53-1E114775D41C}"/>
                </a:ext>
              </a:extLst>
            </p:cNvPr>
            <p:cNvSpPr/>
            <p:nvPr/>
          </p:nvSpPr>
          <p:spPr>
            <a:xfrm>
              <a:off x="8245781" y="2850894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3" name="tx21">
              <a:extLst>
                <a:ext uri="{FF2B5EF4-FFF2-40B4-BE49-F238E27FC236}">
                  <a16:creationId xmlns:a16="http://schemas.microsoft.com/office/drawing/2014/main" id="{E834CB9F-90E8-6AFB-5A70-EC60901DB84E}"/>
                </a:ext>
              </a:extLst>
            </p:cNvPr>
            <p:cNvSpPr/>
            <p:nvPr/>
          </p:nvSpPr>
          <p:spPr>
            <a:xfrm>
              <a:off x="9841264" y="3539859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4" name="tx22">
              <a:extLst>
                <a:ext uri="{FF2B5EF4-FFF2-40B4-BE49-F238E27FC236}">
                  <a16:creationId xmlns:a16="http://schemas.microsoft.com/office/drawing/2014/main" id="{44391E06-A920-AB5C-FEB6-227DE6BB7910}"/>
                </a:ext>
              </a:extLst>
            </p:cNvPr>
            <p:cNvSpPr/>
            <p:nvPr/>
          </p:nvSpPr>
          <p:spPr>
            <a:xfrm>
              <a:off x="11865990" y="3539859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5" name="tx23">
              <a:extLst>
                <a:ext uri="{FF2B5EF4-FFF2-40B4-BE49-F238E27FC236}">
                  <a16:creationId xmlns:a16="http://schemas.microsoft.com/office/drawing/2014/main" id="{51A85F85-23E9-ACDE-7955-5A667BC12C4F}"/>
                </a:ext>
              </a:extLst>
            </p:cNvPr>
            <p:cNvSpPr/>
            <p:nvPr/>
          </p:nvSpPr>
          <p:spPr>
            <a:xfrm>
              <a:off x="6901363" y="2449156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6" name="tx24">
              <a:extLst>
                <a:ext uri="{FF2B5EF4-FFF2-40B4-BE49-F238E27FC236}">
                  <a16:creationId xmlns:a16="http://schemas.microsoft.com/office/drawing/2014/main" id="{6122CEF1-D782-B241-DE66-0300777166F3}"/>
                </a:ext>
              </a:extLst>
            </p:cNvPr>
            <p:cNvSpPr/>
            <p:nvPr/>
          </p:nvSpPr>
          <p:spPr>
            <a:xfrm>
              <a:off x="10327199" y="3826945"/>
              <a:ext cx="110424" cy="934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37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4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+</a:t>
              </a:r>
            </a:p>
          </p:txBody>
        </p:sp>
        <p:sp>
          <p:nvSpPr>
            <p:cNvPr id="57" name="tx26">
              <a:extLst>
                <a:ext uri="{FF2B5EF4-FFF2-40B4-BE49-F238E27FC236}">
                  <a16:creationId xmlns:a16="http://schemas.microsoft.com/office/drawing/2014/main" id="{FF4C4163-94ED-D560-06B5-D91C69BDB541}"/>
                </a:ext>
              </a:extLst>
            </p:cNvPr>
            <p:cNvSpPr/>
            <p:nvPr/>
          </p:nvSpPr>
          <p:spPr>
            <a:xfrm>
              <a:off x="9900521" y="2730043"/>
              <a:ext cx="2000611" cy="30336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422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2557"/>
                  </a:solidFill>
                  <a:latin typeface="+mn-lt"/>
                </a:rPr>
                <a:t>Log rank </a:t>
              </a:r>
              <a:r>
                <a:rPr lang="en-US" sz="1200" i="1" dirty="0">
                  <a:solidFill>
                    <a:srgbClr val="002557"/>
                  </a:solidFill>
                  <a:latin typeface="+mn-lt"/>
                </a:rPr>
                <a:t>P</a:t>
              </a:r>
              <a:r>
                <a:rPr lang="en-US" sz="1200" dirty="0">
                  <a:solidFill>
                    <a:srgbClr val="002557"/>
                  </a:solidFill>
                  <a:latin typeface="+mn-lt"/>
                </a:rPr>
                <a:t>-value = 0.056</a:t>
              </a:r>
              <a:endParaRPr sz="1200" dirty="0">
                <a:solidFill>
                  <a:srgbClr val="002557"/>
                </a:solidFill>
                <a:latin typeface="+mn-lt"/>
              </a:endParaRPr>
            </a:p>
          </p:txBody>
        </p:sp>
        <p:sp>
          <p:nvSpPr>
            <p:cNvPr id="58" name="pl27">
              <a:extLst>
                <a:ext uri="{FF2B5EF4-FFF2-40B4-BE49-F238E27FC236}">
                  <a16:creationId xmlns:a16="http://schemas.microsoft.com/office/drawing/2014/main" id="{9247B3C7-9C99-FD07-4F9C-2BF8FFD8AD61}"/>
                </a:ext>
              </a:extLst>
            </p:cNvPr>
            <p:cNvSpPr/>
            <p:nvPr/>
          </p:nvSpPr>
          <p:spPr>
            <a:xfrm>
              <a:off x="6608322" y="3193372"/>
              <a:ext cx="1846549" cy="0"/>
            </a:xfrm>
            <a:custGeom>
              <a:avLst/>
              <a:gdLst/>
              <a:ahLst/>
              <a:cxnLst/>
              <a:rect l="0" t="0" r="0" b="0"/>
              <a:pathLst>
                <a:path w="2446502">
                  <a:moveTo>
                    <a:pt x="0" y="0"/>
                  </a:moveTo>
                  <a:lnTo>
                    <a:pt x="2446502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28">
              <a:extLst>
                <a:ext uri="{FF2B5EF4-FFF2-40B4-BE49-F238E27FC236}">
                  <a16:creationId xmlns:a16="http://schemas.microsoft.com/office/drawing/2014/main" id="{4A249E07-750D-ADB9-3F14-85900F74CE31}"/>
                </a:ext>
              </a:extLst>
            </p:cNvPr>
            <p:cNvSpPr/>
            <p:nvPr/>
          </p:nvSpPr>
          <p:spPr>
            <a:xfrm flipV="1">
              <a:off x="6380252" y="3154071"/>
              <a:ext cx="2087807" cy="39015"/>
            </a:xfrm>
            <a:custGeom>
              <a:avLst/>
              <a:gdLst/>
              <a:ahLst/>
              <a:cxnLst/>
              <a:rect l="0" t="0" r="0" b="0"/>
              <a:pathLst>
                <a:path w="2446502">
                  <a:moveTo>
                    <a:pt x="0" y="0"/>
                  </a:moveTo>
                  <a:lnTo>
                    <a:pt x="2446502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29">
              <a:extLst>
                <a:ext uri="{FF2B5EF4-FFF2-40B4-BE49-F238E27FC236}">
                  <a16:creationId xmlns:a16="http://schemas.microsoft.com/office/drawing/2014/main" id="{EE15B80D-54BB-9746-745C-A35DBCEB779A}"/>
                </a:ext>
              </a:extLst>
            </p:cNvPr>
            <p:cNvSpPr/>
            <p:nvPr/>
          </p:nvSpPr>
          <p:spPr>
            <a:xfrm>
              <a:off x="8454872" y="3193372"/>
              <a:ext cx="0" cy="852506"/>
            </a:xfrm>
            <a:custGeom>
              <a:avLst/>
              <a:gdLst/>
              <a:ahLst/>
              <a:cxnLst/>
              <a:rect l="0" t="0" r="0" b="0"/>
              <a:pathLst>
                <a:path h="998984">
                  <a:moveTo>
                    <a:pt x="0" y="99898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30">
              <a:extLst>
                <a:ext uri="{FF2B5EF4-FFF2-40B4-BE49-F238E27FC236}">
                  <a16:creationId xmlns:a16="http://schemas.microsoft.com/office/drawing/2014/main" id="{5759F96D-5D24-49D2-4A0C-7291574C2F81}"/>
                </a:ext>
              </a:extLst>
            </p:cNvPr>
            <p:cNvSpPr/>
            <p:nvPr/>
          </p:nvSpPr>
          <p:spPr>
            <a:xfrm>
              <a:off x="7304828" y="3193372"/>
              <a:ext cx="0" cy="852506"/>
            </a:xfrm>
            <a:custGeom>
              <a:avLst/>
              <a:gdLst/>
              <a:ahLst/>
              <a:cxnLst/>
              <a:rect l="0" t="0" r="0" b="0"/>
              <a:pathLst>
                <a:path h="998984">
                  <a:moveTo>
                    <a:pt x="0" y="99898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31">
              <a:extLst>
                <a:ext uri="{FF2B5EF4-FFF2-40B4-BE49-F238E27FC236}">
                  <a16:creationId xmlns:a16="http://schemas.microsoft.com/office/drawing/2014/main" id="{61127B36-E729-9335-40EC-C99F3D4E8DF9}"/>
                </a:ext>
              </a:extLst>
            </p:cNvPr>
            <p:cNvSpPr/>
            <p:nvPr/>
          </p:nvSpPr>
          <p:spPr>
            <a:xfrm>
              <a:off x="6361811" y="2255613"/>
              <a:ext cx="0" cy="1875515"/>
            </a:xfrm>
            <a:custGeom>
              <a:avLst/>
              <a:gdLst/>
              <a:ahLst/>
              <a:cxnLst/>
              <a:rect l="0" t="0" r="0" b="0"/>
              <a:pathLst>
                <a:path h="2197766">
                  <a:moveTo>
                    <a:pt x="0" y="2197766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tx32">
              <a:extLst>
                <a:ext uri="{FF2B5EF4-FFF2-40B4-BE49-F238E27FC236}">
                  <a16:creationId xmlns:a16="http://schemas.microsoft.com/office/drawing/2014/main" id="{746ED431-24F0-317E-D6A4-33AC6E70D14E}"/>
                </a:ext>
              </a:extLst>
            </p:cNvPr>
            <p:cNvSpPr/>
            <p:nvPr/>
          </p:nvSpPr>
          <p:spPr>
            <a:xfrm>
              <a:off x="6107671" y="4008507"/>
              <a:ext cx="187817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0.00</a:t>
              </a:r>
            </a:p>
          </p:txBody>
        </p:sp>
        <p:sp>
          <p:nvSpPr>
            <p:cNvPr id="64" name="tx33">
              <a:extLst>
                <a:ext uri="{FF2B5EF4-FFF2-40B4-BE49-F238E27FC236}">
                  <a16:creationId xmlns:a16="http://schemas.microsoft.com/office/drawing/2014/main" id="{77EAE4ED-8126-DC6D-DE34-F2AA49FB0EBC}"/>
                </a:ext>
              </a:extLst>
            </p:cNvPr>
            <p:cNvSpPr/>
            <p:nvPr/>
          </p:nvSpPr>
          <p:spPr>
            <a:xfrm>
              <a:off x="6107671" y="3582253"/>
              <a:ext cx="187817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0.25</a:t>
              </a:r>
            </a:p>
          </p:txBody>
        </p:sp>
        <p:sp>
          <p:nvSpPr>
            <p:cNvPr id="65" name="tx34">
              <a:extLst>
                <a:ext uri="{FF2B5EF4-FFF2-40B4-BE49-F238E27FC236}">
                  <a16:creationId xmlns:a16="http://schemas.microsoft.com/office/drawing/2014/main" id="{DAFD7056-9176-A8B0-DCA9-9E9C9948A0A3}"/>
                </a:ext>
              </a:extLst>
            </p:cNvPr>
            <p:cNvSpPr/>
            <p:nvPr/>
          </p:nvSpPr>
          <p:spPr>
            <a:xfrm>
              <a:off x="6107671" y="3156000"/>
              <a:ext cx="187817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0.50</a:t>
              </a:r>
            </a:p>
          </p:txBody>
        </p:sp>
        <p:sp>
          <p:nvSpPr>
            <p:cNvPr id="66" name="tx35">
              <a:extLst>
                <a:ext uri="{FF2B5EF4-FFF2-40B4-BE49-F238E27FC236}">
                  <a16:creationId xmlns:a16="http://schemas.microsoft.com/office/drawing/2014/main" id="{86F12F8D-80BC-EDFC-336C-4E15F6A0621E}"/>
                </a:ext>
              </a:extLst>
            </p:cNvPr>
            <p:cNvSpPr/>
            <p:nvPr/>
          </p:nvSpPr>
          <p:spPr>
            <a:xfrm>
              <a:off x="6107671" y="2729747"/>
              <a:ext cx="187817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0.75</a:t>
              </a:r>
            </a:p>
          </p:txBody>
        </p:sp>
        <p:sp>
          <p:nvSpPr>
            <p:cNvPr id="67" name="tx36">
              <a:extLst>
                <a:ext uri="{FF2B5EF4-FFF2-40B4-BE49-F238E27FC236}">
                  <a16:creationId xmlns:a16="http://schemas.microsoft.com/office/drawing/2014/main" id="{716B157C-5D69-1B4E-7A90-8A1AE184BB4A}"/>
                </a:ext>
              </a:extLst>
            </p:cNvPr>
            <p:cNvSpPr/>
            <p:nvPr/>
          </p:nvSpPr>
          <p:spPr>
            <a:xfrm>
              <a:off x="6107671" y="2303493"/>
              <a:ext cx="187817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1.00</a:t>
              </a:r>
            </a:p>
          </p:txBody>
        </p:sp>
        <p:sp>
          <p:nvSpPr>
            <p:cNvPr id="68" name="pl37">
              <a:extLst>
                <a:ext uri="{FF2B5EF4-FFF2-40B4-BE49-F238E27FC236}">
                  <a16:creationId xmlns:a16="http://schemas.microsoft.com/office/drawing/2014/main" id="{1DCEB3C4-391A-F387-DB5D-E20B4F52FB9B}"/>
                </a:ext>
              </a:extLst>
            </p:cNvPr>
            <p:cNvSpPr/>
            <p:nvPr/>
          </p:nvSpPr>
          <p:spPr>
            <a:xfrm>
              <a:off x="6335550" y="4045879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38">
              <a:extLst>
                <a:ext uri="{FF2B5EF4-FFF2-40B4-BE49-F238E27FC236}">
                  <a16:creationId xmlns:a16="http://schemas.microsoft.com/office/drawing/2014/main" id="{3ABE9C9D-5820-3D2C-91C3-D6D2D261D2C7}"/>
                </a:ext>
              </a:extLst>
            </p:cNvPr>
            <p:cNvSpPr/>
            <p:nvPr/>
          </p:nvSpPr>
          <p:spPr>
            <a:xfrm>
              <a:off x="6335550" y="3619625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39">
              <a:extLst>
                <a:ext uri="{FF2B5EF4-FFF2-40B4-BE49-F238E27FC236}">
                  <a16:creationId xmlns:a16="http://schemas.microsoft.com/office/drawing/2014/main" id="{4C339A47-EE0A-54E6-2101-4ACC7416F681}"/>
                </a:ext>
              </a:extLst>
            </p:cNvPr>
            <p:cNvSpPr/>
            <p:nvPr/>
          </p:nvSpPr>
          <p:spPr>
            <a:xfrm>
              <a:off x="6335550" y="3193372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40">
              <a:extLst>
                <a:ext uri="{FF2B5EF4-FFF2-40B4-BE49-F238E27FC236}">
                  <a16:creationId xmlns:a16="http://schemas.microsoft.com/office/drawing/2014/main" id="{92640A7B-6EA0-834D-372A-C67F898647F7}"/>
                </a:ext>
              </a:extLst>
            </p:cNvPr>
            <p:cNvSpPr/>
            <p:nvPr/>
          </p:nvSpPr>
          <p:spPr>
            <a:xfrm>
              <a:off x="6335550" y="2767118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41">
              <a:extLst>
                <a:ext uri="{FF2B5EF4-FFF2-40B4-BE49-F238E27FC236}">
                  <a16:creationId xmlns:a16="http://schemas.microsoft.com/office/drawing/2014/main" id="{451A6B95-26AD-3190-EF1C-0FF82B98DFFC}"/>
                </a:ext>
              </a:extLst>
            </p:cNvPr>
            <p:cNvSpPr/>
            <p:nvPr/>
          </p:nvSpPr>
          <p:spPr>
            <a:xfrm>
              <a:off x="6335550" y="2340864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42">
              <a:extLst>
                <a:ext uri="{FF2B5EF4-FFF2-40B4-BE49-F238E27FC236}">
                  <a16:creationId xmlns:a16="http://schemas.microsoft.com/office/drawing/2014/main" id="{5407477E-CC54-B8B7-0065-A5B358204544}"/>
                </a:ext>
              </a:extLst>
            </p:cNvPr>
            <p:cNvSpPr/>
            <p:nvPr/>
          </p:nvSpPr>
          <p:spPr>
            <a:xfrm>
              <a:off x="6361811" y="4131129"/>
              <a:ext cx="5423228" cy="0"/>
            </a:xfrm>
            <a:custGeom>
              <a:avLst/>
              <a:gdLst/>
              <a:ahLst/>
              <a:cxnLst/>
              <a:rect l="0" t="0" r="0" b="0"/>
              <a:pathLst>
                <a:path w="7185261">
                  <a:moveTo>
                    <a:pt x="0" y="0"/>
                  </a:moveTo>
                  <a:lnTo>
                    <a:pt x="7185261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43">
              <a:extLst>
                <a:ext uri="{FF2B5EF4-FFF2-40B4-BE49-F238E27FC236}">
                  <a16:creationId xmlns:a16="http://schemas.microsoft.com/office/drawing/2014/main" id="{740F9282-DB6E-7CA1-6EF5-557E0459C1E7}"/>
                </a:ext>
              </a:extLst>
            </p:cNvPr>
            <p:cNvSpPr/>
            <p:nvPr/>
          </p:nvSpPr>
          <p:spPr>
            <a:xfrm>
              <a:off x="6608322" y="4131129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44">
              <a:extLst>
                <a:ext uri="{FF2B5EF4-FFF2-40B4-BE49-F238E27FC236}">
                  <a16:creationId xmlns:a16="http://schemas.microsoft.com/office/drawing/2014/main" id="{D98EFAB5-F287-35EB-9CB2-11B5CCF7B4C5}"/>
                </a:ext>
              </a:extLst>
            </p:cNvPr>
            <p:cNvSpPr/>
            <p:nvPr/>
          </p:nvSpPr>
          <p:spPr>
            <a:xfrm>
              <a:off x="7840874" y="4131129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45">
              <a:extLst>
                <a:ext uri="{FF2B5EF4-FFF2-40B4-BE49-F238E27FC236}">
                  <a16:creationId xmlns:a16="http://schemas.microsoft.com/office/drawing/2014/main" id="{8AD3926C-75DF-7227-3163-8AEFDEA535E0}"/>
                </a:ext>
              </a:extLst>
            </p:cNvPr>
            <p:cNvSpPr/>
            <p:nvPr/>
          </p:nvSpPr>
          <p:spPr>
            <a:xfrm>
              <a:off x="9073426" y="4131129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46">
              <a:extLst>
                <a:ext uri="{FF2B5EF4-FFF2-40B4-BE49-F238E27FC236}">
                  <a16:creationId xmlns:a16="http://schemas.microsoft.com/office/drawing/2014/main" id="{4075A200-8F65-A94D-9364-8F6939DE2FEB}"/>
                </a:ext>
              </a:extLst>
            </p:cNvPr>
            <p:cNvSpPr/>
            <p:nvPr/>
          </p:nvSpPr>
          <p:spPr>
            <a:xfrm>
              <a:off x="10305978" y="4131129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47">
              <a:extLst>
                <a:ext uri="{FF2B5EF4-FFF2-40B4-BE49-F238E27FC236}">
                  <a16:creationId xmlns:a16="http://schemas.microsoft.com/office/drawing/2014/main" id="{AC6274EF-E3A1-1075-09F9-45DC914E2F86}"/>
                </a:ext>
              </a:extLst>
            </p:cNvPr>
            <p:cNvSpPr/>
            <p:nvPr/>
          </p:nvSpPr>
          <p:spPr>
            <a:xfrm>
              <a:off x="11538530" y="4131129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tx48">
              <a:extLst>
                <a:ext uri="{FF2B5EF4-FFF2-40B4-BE49-F238E27FC236}">
                  <a16:creationId xmlns:a16="http://schemas.microsoft.com/office/drawing/2014/main" id="{895E1DD4-CE2B-B677-9311-DB37AA4E5A3A}"/>
                </a:ext>
              </a:extLst>
            </p:cNvPr>
            <p:cNvSpPr/>
            <p:nvPr/>
          </p:nvSpPr>
          <p:spPr>
            <a:xfrm>
              <a:off x="6581488" y="4181968"/>
              <a:ext cx="53668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</a:t>
              </a:r>
            </a:p>
          </p:txBody>
        </p:sp>
        <p:sp>
          <p:nvSpPr>
            <p:cNvPr id="80" name="tx49">
              <a:extLst>
                <a:ext uri="{FF2B5EF4-FFF2-40B4-BE49-F238E27FC236}">
                  <a16:creationId xmlns:a16="http://schemas.microsoft.com/office/drawing/2014/main" id="{2D729B42-0BAD-CA0A-3633-DA48254C1EB1}"/>
                </a:ext>
              </a:extLst>
            </p:cNvPr>
            <p:cNvSpPr/>
            <p:nvPr/>
          </p:nvSpPr>
          <p:spPr>
            <a:xfrm>
              <a:off x="7814040" y="4183226"/>
              <a:ext cx="53668" cy="708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5</a:t>
              </a:r>
            </a:p>
          </p:txBody>
        </p:sp>
        <p:sp>
          <p:nvSpPr>
            <p:cNvPr id="81" name="tx50">
              <a:extLst>
                <a:ext uri="{FF2B5EF4-FFF2-40B4-BE49-F238E27FC236}">
                  <a16:creationId xmlns:a16="http://schemas.microsoft.com/office/drawing/2014/main" id="{B37D7D56-F699-8E3B-0E10-65C87545D941}"/>
                </a:ext>
              </a:extLst>
            </p:cNvPr>
            <p:cNvSpPr/>
            <p:nvPr/>
          </p:nvSpPr>
          <p:spPr>
            <a:xfrm>
              <a:off x="9019758" y="4181968"/>
              <a:ext cx="107336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10</a:t>
              </a:r>
            </a:p>
          </p:txBody>
        </p:sp>
        <p:sp>
          <p:nvSpPr>
            <p:cNvPr id="82" name="tx51">
              <a:extLst>
                <a:ext uri="{FF2B5EF4-FFF2-40B4-BE49-F238E27FC236}">
                  <a16:creationId xmlns:a16="http://schemas.microsoft.com/office/drawing/2014/main" id="{99A46C8C-D0D2-0E35-96F8-56E4B6036562}"/>
                </a:ext>
              </a:extLst>
            </p:cNvPr>
            <p:cNvSpPr/>
            <p:nvPr/>
          </p:nvSpPr>
          <p:spPr>
            <a:xfrm>
              <a:off x="10252310" y="4183226"/>
              <a:ext cx="107336" cy="708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15</a:t>
              </a:r>
            </a:p>
          </p:txBody>
        </p:sp>
        <p:sp>
          <p:nvSpPr>
            <p:cNvPr id="83" name="tx52">
              <a:extLst>
                <a:ext uri="{FF2B5EF4-FFF2-40B4-BE49-F238E27FC236}">
                  <a16:creationId xmlns:a16="http://schemas.microsoft.com/office/drawing/2014/main" id="{38AC2A3A-80A6-DB44-6FB7-D0B5A6B1BAEE}"/>
                </a:ext>
              </a:extLst>
            </p:cNvPr>
            <p:cNvSpPr/>
            <p:nvPr/>
          </p:nvSpPr>
          <p:spPr>
            <a:xfrm>
              <a:off x="11484862" y="4181968"/>
              <a:ext cx="107336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20</a:t>
              </a:r>
            </a:p>
          </p:txBody>
        </p:sp>
        <p:sp>
          <p:nvSpPr>
            <p:cNvPr id="84" name="tx53">
              <a:extLst>
                <a:ext uri="{FF2B5EF4-FFF2-40B4-BE49-F238E27FC236}">
                  <a16:creationId xmlns:a16="http://schemas.microsoft.com/office/drawing/2014/main" id="{30F9AD74-FC48-4F96-C2D4-5946C7B57F02}"/>
                </a:ext>
              </a:extLst>
            </p:cNvPr>
            <p:cNvSpPr/>
            <p:nvPr/>
          </p:nvSpPr>
          <p:spPr>
            <a:xfrm>
              <a:off x="8942783" y="4298280"/>
              <a:ext cx="261287" cy="9226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Time</a:t>
              </a:r>
            </a:p>
          </p:txBody>
        </p:sp>
        <p:sp>
          <p:nvSpPr>
            <p:cNvPr id="85" name="tx54">
              <a:extLst>
                <a:ext uri="{FF2B5EF4-FFF2-40B4-BE49-F238E27FC236}">
                  <a16:creationId xmlns:a16="http://schemas.microsoft.com/office/drawing/2014/main" id="{16A389F8-346E-606D-C3FF-DCEAB2CB8E13}"/>
                </a:ext>
              </a:extLst>
            </p:cNvPr>
            <p:cNvSpPr/>
            <p:nvPr/>
          </p:nvSpPr>
          <p:spPr>
            <a:xfrm rot="16200000">
              <a:off x="5363858" y="3142350"/>
              <a:ext cx="1157236" cy="1020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Progression-Free </a:t>
              </a:r>
              <a:r>
                <a:rPr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Survival</a:t>
              </a:r>
            </a:p>
          </p:txBody>
        </p:sp>
        <p:sp>
          <p:nvSpPr>
            <p:cNvPr id="86" name="rc56">
              <a:extLst>
                <a:ext uri="{FF2B5EF4-FFF2-40B4-BE49-F238E27FC236}">
                  <a16:creationId xmlns:a16="http://schemas.microsoft.com/office/drawing/2014/main" id="{93926A0C-DE1B-27B4-96A6-E2EED01D46F5}"/>
                </a:ext>
              </a:extLst>
            </p:cNvPr>
            <p:cNvSpPr/>
            <p:nvPr/>
          </p:nvSpPr>
          <p:spPr>
            <a:xfrm>
              <a:off x="8141857" y="1830794"/>
              <a:ext cx="1863138" cy="306049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87" name="rc68">
              <a:extLst>
                <a:ext uri="{FF2B5EF4-FFF2-40B4-BE49-F238E27FC236}">
                  <a16:creationId xmlns:a16="http://schemas.microsoft.com/office/drawing/2014/main" id="{5709DDF4-C15C-9D74-89FF-5C05164D8D4D}"/>
                </a:ext>
              </a:extLst>
            </p:cNvPr>
            <p:cNvSpPr/>
            <p:nvPr/>
          </p:nvSpPr>
          <p:spPr>
            <a:xfrm>
              <a:off x="5626099" y="4474727"/>
              <a:ext cx="6211466" cy="96558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8" name="rc69">
              <a:extLst>
                <a:ext uri="{FF2B5EF4-FFF2-40B4-BE49-F238E27FC236}">
                  <a16:creationId xmlns:a16="http://schemas.microsoft.com/office/drawing/2014/main" id="{C7A436A3-A9FF-3769-C8E1-729EBAF6BE82}"/>
                </a:ext>
              </a:extLst>
            </p:cNvPr>
            <p:cNvSpPr/>
            <p:nvPr/>
          </p:nvSpPr>
          <p:spPr>
            <a:xfrm>
              <a:off x="6361811" y="4727546"/>
              <a:ext cx="5423228" cy="369167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9" name="tx70">
              <a:extLst>
                <a:ext uri="{FF2B5EF4-FFF2-40B4-BE49-F238E27FC236}">
                  <a16:creationId xmlns:a16="http://schemas.microsoft.com/office/drawing/2014/main" id="{1D99B356-892D-0AF7-6FF6-8E9276AFF028}"/>
                </a:ext>
              </a:extLst>
            </p:cNvPr>
            <p:cNvSpPr/>
            <p:nvPr/>
          </p:nvSpPr>
          <p:spPr>
            <a:xfrm>
              <a:off x="6530236" y="4960529"/>
              <a:ext cx="156170" cy="10116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17</a:t>
              </a:r>
            </a:p>
          </p:txBody>
        </p:sp>
        <p:sp>
          <p:nvSpPr>
            <p:cNvPr id="90" name="tx71">
              <a:extLst>
                <a:ext uri="{FF2B5EF4-FFF2-40B4-BE49-F238E27FC236}">
                  <a16:creationId xmlns:a16="http://schemas.microsoft.com/office/drawing/2014/main" id="{6AF849B5-4047-ECAC-295D-B250B5785867}"/>
                </a:ext>
              </a:extLst>
            </p:cNvPr>
            <p:cNvSpPr/>
            <p:nvPr/>
          </p:nvSpPr>
          <p:spPr>
            <a:xfrm>
              <a:off x="7801831" y="4956734"/>
              <a:ext cx="78085" cy="104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9</a:t>
              </a:r>
            </a:p>
          </p:txBody>
        </p:sp>
        <p:sp>
          <p:nvSpPr>
            <p:cNvPr id="91" name="tx72">
              <a:extLst>
                <a:ext uri="{FF2B5EF4-FFF2-40B4-BE49-F238E27FC236}">
                  <a16:creationId xmlns:a16="http://schemas.microsoft.com/office/drawing/2014/main" id="{32F6FC15-9DD4-AD6E-6B74-08714D80CB49}"/>
                </a:ext>
              </a:extLst>
            </p:cNvPr>
            <p:cNvSpPr/>
            <p:nvPr/>
          </p:nvSpPr>
          <p:spPr>
            <a:xfrm>
              <a:off x="9034383" y="4956734"/>
              <a:ext cx="78085" cy="104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3</a:t>
              </a:r>
            </a:p>
          </p:txBody>
        </p:sp>
        <p:sp>
          <p:nvSpPr>
            <p:cNvPr id="92" name="tx73">
              <a:extLst>
                <a:ext uri="{FF2B5EF4-FFF2-40B4-BE49-F238E27FC236}">
                  <a16:creationId xmlns:a16="http://schemas.microsoft.com/office/drawing/2014/main" id="{82848155-8883-A742-9E91-1277071F0065}"/>
                </a:ext>
              </a:extLst>
            </p:cNvPr>
            <p:cNvSpPr/>
            <p:nvPr/>
          </p:nvSpPr>
          <p:spPr>
            <a:xfrm>
              <a:off x="10266935" y="4960529"/>
              <a:ext cx="78085" cy="10116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1</a:t>
              </a:r>
            </a:p>
          </p:txBody>
        </p:sp>
        <p:sp>
          <p:nvSpPr>
            <p:cNvPr id="93" name="tx74">
              <a:extLst>
                <a:ext uri="{FF2B5EF4-FFF2-40B4-BE49-F238E27FC236}">
                  <a16:creationId xmlns:a16="http://schemas.microsoft.com/office/drawing/2014/main" id="{4BF9D356-EEA5-0F82-60A9-0584F0E873ED}"/>
                </a:ext>
              </a:extLst>
            </p:cNvPr>
            <p:cNvSpPr/>
            <p:nvPr/>
          </p:nvSpPr>
          <p:spPr>
            <a:xfrm>
              <a:off x="11499487" y="4960529"/>
              <a:ext cx="78085" cy="10116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1</a:t>
              </a:r>
            </a:p>
          </p:txBody>
        </p:sp>
        <p:sp>
          <p:nvSpPr>
            <p:cNvPr id="94" name="tx75">
              <a:extLst>
                <a:ext uri="{FF2B5EF4-FFF2-40B4-BE49-F238E27FC236}">
                  <a16:creationId xmlns:a16="http://schemas.microsoft.com/office/drawing/2014/main" id="{E8E0B9E4-77BC-6D57-7004-053D734EF3DF}"/>
                </a:ext>
              </a:extLst>
            </p:cNvPr>
            <p:cNvSpPr/>
            <p:nvPr/>
          </p:nvSpPr>
          <p:spPr>
            <a:xfrm>
              <a:off x="6530236" y="4785432"/>
              <a:ext cx="156170" cy="10116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11</a:t>
              </a:r>
            </a:p>
          </p:txBody>
        </p:sp>
        <p:sp>
          <p:nvSpPr>
            <p:cNvPr id="95" name="tx76">
              <a:extLst>
                <a:ext uri="{FF2B5EF4-FFF2-40B4-BE49-F238E27FC236}">
                  <a16:creationId xmlns:a16="http://schemas.microsoft.com/office/drawing/2014/main" id="{953CF27B-4284-96E3-B94A-5FDF595A94A7}"/>
                </a:ext>
              </a:extLst>
            </p:cNvPr>
            <p:cNvSpPr/>
            <p:nvPr/>
          </p:nvSpPr>
          <p:spPr>
            <a:xfrm>
              <a:off x="7801831" y="4783602"/>
              <a:ext cx="78085" cy="1029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2</a:t>
              </a:r>
            </a:p>
          </p:txBody>
        </p:sp>
        <p:sp>
          <p:nvSpPr>
            <p:cNvPr id="96" name="tx77">
              <a:extLst>
                <a:ext uri="{FF2B5EF4-FFF2-40B4-BE49-F238E27FC236}">
                  <a16:creationId xmlns:a16="http://schemas.microsoft.com/office/drawing/2014/main" id="{2FFDC092-31BE-91EF-EA9C-B33C49430D19}"/>
                </a:ext>
              </a:extLst>
            </p:cNvPr>
            <p:cNvSpPr/>
            <p:nvPr/>
          </p:nvSpPr>
          <p:spPr>
            <a:xfrm>
              <a:off x="9034383" y="4783602"/>
              <a:ext cx="78085" cy="1029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2</a:t>
              </a:r>
            </a:p>
          </p:txBody>
        </p:sp>
        <p:sp>
          <p:nvSpPr>
            <p:cNvPr id="97" name="tx78">
              <a:extLst>
                <a:ext uri="{FF2B5EF4-FFF2-40B4-BE49-F238E27FC236}">
                  <a16:creationId xmlns:a16="http://schemas.microsoft.com/office/drawing/2014/main" id="{380FB03C-F5C8-BD49-CEC0-924463CDBA38}"/>
                </a:ext>
              </a:extLst>
            </p:cNvPr>
            <p:cNvSpPr/>
            <p:nvPr/>
          </p:nvSpPr>
          <p:spPr>
            <a:xfrm>
              <a:off x="10266935" y="4785432"/>
              <a:ext cx="78085" cy="10116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1</a:t>
              </a:r>
            </a:p>
          </p:txBody>
        </p:sp>
        <p:sp>
          <p:nvSpPr>
            <p:cNvPr id="98" name="tx79">
              <a:extLst>
                <a:ext uri="{FF2B5EF4-FFF2-40B4-BE49-F238E27FC236}">
                  <a16:creationId xmlns:a16="http://schemas.microsoft.com/office/drawing/2014/main" id="{2065D3BC-1D1F-9A83-9A9F-3884E90A7031}"/>
                </a:ext>
              </a:extLst>
            </p:cNvPr>
            <p:cNvSpPr/>
            <p:nvPr/>
          </p:nvSpPr>
          <p:spPr>
            <a:xfrm>
              <a:off x="11499487" y="4781638"/>
              <a:ext cx="78085" cy="104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80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0</a:t>
              </a:r>
            </a:p>
          </p:txBody>
        </p:sp>
        <p:sp>
          <p:nvSpPr>
            <p:cNvPr id="99" name="pl80">
              <a:extLst>
                <a:ext uri="{FF2B5EF4-FFF2-40B4-BE49-F238E27FC236}">
                  <a16:creationId xmlns:a16="http://schemas.microsoft.com/office/drawing/2014/main" id="{B5435C2E-5E57-0FE4-B898-676F4D2A8225}"/>
                </a:ext>
              </a:extLst>
            </p:cNvPr>
            <p:cNvSpPr/>
            <p:nvPr/>
          </p:nvSpPr>
          <p:spPr>
            <a:xfrm>
              <a:off x="6361811" y="4727546"/>
              <a:ext cx="0" cy="369167"/>
            </a:xfrm>
            <a:custGeom>
              <a:avLst/>
              <a:gdLst/>
              <a:ahLst/>
              <a:cxnLst/>
              <a:rect l="0" t="0" r="0" b="0"/>
              <a:pathLst>
                <a:path h="432597">
                  <a:moveTo>
                    <a:pt x="0" y="432597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81">
              <a:extLst>
                <a:ext uri="{FF2B5EF4-FFF2-40B4-BE49-F238E27FC236}">
                  <a16:creationId xmlns:a16="http://schemas.microsoft.com/office/drawing/2014/main" id="{37DE9F4E-DBD4-A5BC-4538-FFE9230DB106}"/>
                </a:ext>
              </a:extLst>
            </p:cNvPr>
            <p:cNvSpPr/>
            <p:nvPr/>
          </p:nvSpPr>
          <p:spPr>
            <a:xfrm>
              <a:off x="5930873" y="4788721"/>
              <a:ext cx="195849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80" err="1">
                  <a:solidFill>
                    <a:srgbClr val="8B0000">
                      <a:alpha val="100000"/>
                    </a:srgbClr>
                  </a:solidFill>
                  <a:latin typeface="DejaVu Sans"/>
                  <a:cs typeface="DejaVu Sans"/>
                </a:rPr>
                <a:t>Sotorasib</a:t>
              </a:r>
              <a:endParaRPr sz="880" err="1">
                <a:solidFill>
                  <a:srgbClr val="8B0000">
                    <a:alpha val="100000"/>
                  </a:srgbClr>
                </a:solidFill>
                <a:latin typeface="DejaVu Sans"/>
                <a:cs typeface="DejaVu Sans"/>
              </a:endParaRPr>
            </a:p>
          </p:txBody>
        </p:sp>
        <p:sp>
          <p:nvSpPr>
            <p:cNvPr id="101" name="tx83">
              <a:extLst>
                <a:ext uri="{FF2B5EF4-FFF2-40B4-BE49-F238E27FC236}">
                  <a16:creationId xmlns:a16="http://schemas.microsoft.com/office/drawing/2014/main" id="{88B8337C-5A2D-DEB6-F922-2B045A99D277}"/>
                </a:ext>
              </a:extLst>
            </p:cNvPr>
            <p:cNvSpPr/>
            <p:nvPr/>
          </p:nvSpPr>
          <p:spPr>
            <a:xfrm>
              <a:off x="5759745" y="4963817"/>
              <a:ext cx="510856" cy="721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80">
                  <a:solidFill>
                    <a:srgbClr val="00008B">
                      <a:alpha val="100000"/>
                    </a:srgbClr>
                  </a:solidFill>
                  <a:latin typeface="DejaVu Sans"/>
                  <a:cs typeface="DejaVu Sans"/>
                </a:rPr>
                <a:t>Docetaxel</a:t>
              </a:r>
              <a:endParaRPr sz="880">
                <a:solidFill>
                  <a:srgbClr val="00008B">
                    <a:alpha val="100000"/>
                  </a:srgbClr>
                </a:solidFill>
                <a:latin typeface="DejaVu Sans"/>
                <a:cs typeface="DejaVu Sans"/>
              </a:endParaRPr>
            </a:p>
          </p:txBody>
        </p:sp>
        <p:sp>
          <p:nvSpPr>
            <p:cNvPr id="102" name="pl84">
              <a:extLst>
                <a:ext uri="{FF2B5EF4-FFF2-40B4-BE49-F238E27FC236}">
                  <a16:creationId xmlns:a16="http://schemas.microsoft.com/office/drawing/2014/main" id="{240169FB-50B3-DF81-4EDA-B3E35D1A8E52}"/>
                </a:ext>
              </a:extLst>
            </p:cNvPr>
            <p:cNvSpPr/>
            <p:nvPr/>
          </p:nvSpPr>
          <p:spPr>
            <a:xfrm>
              <a:off x="6335550" y="4996032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85">
              <a:extLst>
                <a:ext uri="{FF2B5EF4-FFF2-40B4-BE49-F238E27FC236}">
                  <a16:creationId xmlns:a16="http://schemas.microsoft.com/office/drawing/2014/main" id="{4B4DAF87-9988-6AD6-8C16-846BD7DD7C09}"/>
                </a:ext>
              </a:extLst>
            </p:cNvPr>
            <p:cNvSpPr/>
            <p:nvPr/>
          </p:nvSpPr>
          <p:spPr>
            <a:xfrm>
              <a:off x="6335550" y="4828229"/>
              <a:ext cx="26262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86">
              <a:extLst>
                <a:ext uri="{FF2B5EF4-FFF2-40B4-BE49-F238E27FC236}">
                  <a16:creationId xmlns:a16="http://schemas.microsoft.com/office/drawing/2014/main" id="{1A9B0AF5-5EBA-1812-157B-52E041FFFA9B}"/>
                </a:ext>
              </a:extLst>
            </p:cNvPr>
            <p:cNvSpPr/>
            <p:nvPr/>
          </p:nvSpPr>
          <p:spPr>
            <a:xfrm>
              <a:off x="6361811" y="5096714"/>
              <a:ext cx="5423228" cy="0"/>
            </a:xfrm>
            <a:custGeom>
              <a:avLst/>
              <a:gdLst/>
              <a:ahLst/>
              <a:cxnLst/>
              <a:rect l="0" t="0" r="0" b="0"/>
              <a:pathLst>
                <a:path w="7185261">
                  <a:moveTo>
                    <a:pt x="0" y="0"/>
                  </a:moveTo>
                  <a:lnTo>
                    <a:pt x="7185261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87">
              <a:extLst>
                <a:ext uri="{FF2B5EF4-FFF2-40B4-BE49-F238E27FC236}">
                  <a16:creationId xmlns:a16="http://schemas.microsoft.com/office/drawing/2014/main" id="{ADF5D24E-1397-B8BB-1EE9-87688BF6696C}"/>
                </a:ext>
              </a:extLst>
            </p:cNvPr>
            <p:cNvSpPr/>
            <p:nvPr/>
          </p:nvSpPr>
          <p:spPr>
            <a:xfrm>
              <a:off x="6608322" y="5096714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88">
              <a:extLst>
                <a:ext uri="{FF2B5EF4-FFF2-40B4-BE49-F238E27FC236}">
                  <a16:creationId xmlns:a16="http://schemas.microsoft.com/office/drawing/2014/main" id="{D28AC2E1-7C07-F89E-14FE-860DFD7B2255}"/>
                </a:ext>
              </a:extLst>
            </p:cNvPr>
            <p:cNvSpPr/>
            <p:nvPr/>
          </p:nvSpPr>
          <p:spPr>
            <a:xfrm>
              <a:off x="7840874" y="5096714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89">
              <a:extLst>
                <a:ext uri="{FF2B5EF4-FFF2-40B4-BE49-F238E27FC236}">
                  <a16:creationId xmlns:a16="http://schemas.microsoft.com/office/drawing/2014/main" id="{463B8EDC-F0B3-DB82-0A91-56214BCE6914}"/>
                </a:ext>
              </a:extLst>
            </p:cNvPr>
            <p:cNvSpPr/>
            <p:nvPr/>
          </p:nvSpPr>
          <p:spPr>
            <a:xfrm>
              <a:off x="9073426" y="5096714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90">
              <a:extLst>
                <a:ext uri="{FF2B5EF4-FFF2-40B4-BE49-F238E27FC236}">
                  <a16:creationId xmlns:a16="http://schemas.microsoft.com/office/drawing/2014/main" id="{AB4FD57F-F8AD-9FC7-3F31-13931830029C}"/>
                </a:ext>
              </a:extLst>
            </p:cNvPr>
            <p:cNvSpPr/>
            <p:nvPr/>
          </p:nvSpPr>
          <p:spPr>
            <a:xfrm>
              <a:off x="10305978" y="5096714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91">
              <a:extLst>
                <a:ext uri="{FF2B5EF4-FFF2-40B4-BE49-F238E27FC236}">
                  <a16:creationId xmlns:a16="http://schemas.microsoft.com/office/drawing/2014/main" id="{06653437-6179-660D-4631-81AED3D21AFA}"/>
                </a:ext>
              </a:extLst>
            </p:cNvPr>
            <p:cNvSpPr/>
            <p:nvPr/>
          </p:nvSpPr>
          <p:spPr>
            <a:xfrm>
              <a:off x="11538530" y="5096714"/>
              <a:ext cx="0" cy="29692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tx92">
              <a:extLst>
                <a:ext uri="{FF2B5EF4-FFF2-40B4-BE49-F238E27FC236}">
                  <a16:creationId xmlns:a16="http://schemas.microsoft.com/office/drawing/2014/main" id="{E5AEEBB6-E4F5-FCF7-36FF-4A63AB1DCDA7}"/>
                </a:ext>
              </a:extLst>
            </p:cNvPr>
            <p:cNvSpPr/>
            <p:nvPr/>
          </p:nvSpPr>
          <p:spPr>
            <a:xfrm>
              <a:off x="6581488" y="5147553"/>
              <a:ext cx="53668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0</a:t>
              </a:r>
            </a:p>
          </p:txBody>
        </p:sp>
        <p:sp>
          <p:nvSpPr>
            <p:cNvPr id="111" name="tx93">
              <a:extLst>
                <a:ext uri="{FF2B5EF4-FFF2-40B4-BE49-F238E27FC236}">
                  <a16:creationId xmlns:a16="http://schemas.microsoft.com/office/drawing/2014/main" id="{D9FE0356-5313-44FF-56BB-2AC53014A299}"/>
                </a:ext>
              </a:extLst>
            </p:cNvPr>
            <p:cNvSpPr/>
            <p:nvPr/>
          </p:nvSpPr>
          <p:spPr>
            <a:xfrm>
              <a:off x="7814040" y="5148810"/>
              <a:ext cx="53668" cy="708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5</a:t>
              </a:r>
            </a:p>
          </p:txBody>
        </p:sp>
        <p:sp>
          <p:nvSpPr>
            <p:cNvPr id="112" name="tx94">
              <a:extLst>
                <a:ext uri="{FF2B5EF4-FFF2-40B4-BE49-F238E27FC236}">
                  <a16:creationId xmlns:a16="http://schemas.microsoft.com/office/drawing/2014/main" id="{BDBA5775-AC9C-F2FF-C371-3229440E2B57}"/>
                </a:ext>
              </a:extLst>
            </p:cNvPr>
            <p:cNvSpPr/>
            <p:nvPr/>
          </p:nvSpPr>
          <p:spPr>
            <a:xfrm>
              <a:off x="9019758" y="5147553"/>
              <a:ext cx="107336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10</a:t>
              </a:r>
            </a:p>
          </p:txBody>
        </p:sp>
        <p:sp>
          <p:nvSpPr>
            <p:cNvPr id="113" name="tx95">
              <a:extLst>
                <a:ext uri="{FF2B5EF4-FFF2-40B4-BE49-F238E27FC236}">
                  <a16:creationId xmlns:a16="http://schemas.microsoft.com/office/drawing/2014/main" id="{1E91C5E4-374A-E66A-B77F-41B5144966C1}"/>
                </a:ext>
              </a:extLst>
            </p:cNvPr>
            <p:cNvSpPr/>
            <p:nvPr/>
          </p:nvSpPr>
          <p:spPr>
            <a:xfrm>
              <a:off x="10252310" y="5148810"/>
              <a:ext cx="107336" cy="708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15</a:t>
              </a:r>
            </a:p>
          </p:txBody>
        </p:sp>
        <p:sp>
          <p:nvSpPr>
            <p:cNvPr id="114" name="tx96">
              <a:extLst>
                <a:ext uri="{FF2B5EF4-FFF2-40B4-BE49-F238E27FC236}">
                  <a16:creationId xmlns:a16="http://schemas.microsoft.com/office/drawing/2014/main" id="{E49E23F8-2F32-044E-AE93-11AB03F97C3E}"/>
                </a:ext>
              </a:extLst>
            </p:cNvPr>
            <p:cNvSpPr/>
            <p:nvPr/>
          </p:nvSpPr>
          <p:spPr>
            <a:xfrm>
              <a:off x="11484862" y="5147553"/>
              <a:ext cx="107336" cy="721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80">
                  <a:solidFill>
                    <a:srgbClr val="4D4D4D">
                      <a:alpha val="100000"/>
                    </a:srgbClr>
                  </a:solidFill>
                  <a:latin typeface="DejaVu Sans"/>
                  <a:cs typeface="DejaVu Sans"/>
                </a:rPr>
                <a:t>20</a:t>
              </a:r>
            </a:p>
          </p:txBody>
        </p:sp>
        <p:sp>
          <p:nvSpPr>
            <p:cNvPr id="115" name="tx97">
              <a:extLst>
                <a:ext uri="{FF2B5EF4-FFF2-40B4-BE49-F238E27FC236}">
                  <a16:creationId xmlns:a16="http://schemas.microsoft.com/office/drawing/2014/main" id="{469A9D5A-F537-46DA-F6DA-28087519C628}"/>
                </a:ext>
              </a:extLst>
            </p:cNvPr>
            <p:cNvSpPr/>
            <p:nvPr/>
          </p:nvSpPr>
          <p:spPr>
            <a:xfrm>
              <a:off x="8942783" y="5292066"/>
              <a:ext cx="261287" cy="922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Time</a:t>
              </a:r>
            </a:p>
          </p:txBody>
        </p:sp>
        <p:sp>
          <p:nvSpPr>
            <p:cNvPr id="116" name="tx99">
              <a:extLst>
                <a:ext uri="{FF2B5EF4-FFF2-40B4-BE49-F238E27FC236}">
                  <a16:creationId xmlns:a16="http://schemas.microsoft.com/office/drawing/2014/main" id="{FE175559-68D1-1A06-8496-604892F820AF}"/>
                </a:ext>
              </a:extLst>
            </p:cNvPr>
            <p:cNvSpPr/>
            <p:nvPr/>
          </p:nvSpPr>
          <p:spPr>
            <a:xfrm>
              <a:off x="5717362" y="4568962"/>
              <a:ext cx="1876646" cy="11494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320"/>
                </a:lnSpc>
              </a:pPr>
              <a:r>
                <a:rPr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Number</a:t>
              </a:r>
              <a:r>
                <a:rPr lang="en-US"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 </a:t>
              </a:r>
              <a:r>
                <a:rPr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at </a:t>
              </a:r>
              <a:r>
                <a:rPr lang="en-US"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R</a:t>
              </a:r>
              <a:r>
                <a:rPr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isk</a:t>
              </a:r>
              <a:r>
                <a:rPr lang="en-US" sz="1100" dirty="0">
                  <a:solidFill>
                    <a:srgbClr val="000000">
                      <a:alpha val="100000"/>
                    </a:srgbClr>
                  </a:solidFill>
                  <a:latin typeface="DejaVu Sans"/>
                  <a:cs typeface="DejaVu Sans"/>
                </a:rPr>
                <a:t>: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DejaVu Sans"/>
                <a:cs typeface="DejaVu Sans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C971F91-28D0-ADA0-00E2-85C555BD05AF}"/>
                </a:ext>
              </a:extLst>
            </p:cNvPr>
            <p:cNvGrpSpPr/>
            <p:nvPr/>
          </p:nvGrpSpPr>
          <p:grpSpPr>
            <a:xfrm>
              <a:off x="8903012" y="1616656"/>
              <a:ext cx="3073402" cy="1135725"/>
              <a:chOff x="9030012" y="1629356"/>
              <a:chExt cx="3073402" cy="1135725"/>
            </a:xfrm>
          </p:grpSpPr>
          <p:graphicFrame>
            <p:nvGraphicFramePr>
              <p:cNvPr id="118" name="Content Placeholder 7">
                <a:extLst>
                  <a:ext uri="{FF2B5EF4-FFF2-40B4-BE49-F238E27FC236}">
                    <a16:creationId xmlns:a16="http://schemas.microsoft.com/office/drawing/2014/main" id="{26B259D1-D074-EDDA-BF60-132432B556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221553"/>
                  </p:ext>
                </p:extLst>
              </p:nvPr>
            </p:nvGraphicFramePr>
            <p:xfrm>
              <a:off x="9282423" y="1629356"/>
              <a:ext cx="2820991" cy="113572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22711">
                      <a:extLst>
                        <a:ext uri="{9D8B030D-6E8A-4147-A177-3AD203B41FA5}">
                          <a16:colId xmlns:a16="http://schemas.microsoft.com/office/drawing/2014/main" val="1039732616"/>
                        </a:ext>
                      </a:extLst>
                    </a:gridCol>
                    <a:gridCol w="1898280">
                      <a:extLst>
                        <a:ext uri="{9D8B030D-6E8A-4147-A177-3AD203B41FA5}">
                          <a16:colId xmlns:a16="http://schemas.microsoft.com/office/drawing/2014/main" val="3001575757"/>
                        </a:ext>
                      </a:extLst>
                    </a:gridCol>
                  </a:tblGrid>
                  <a:tr h="498227">
                    <a:tc>
                      <a:txBody>
                        <a:bodyPr/>
                        <a:lstStyle/>
                        <a:p>
                          <a:endParaRPr lang="en-US" sz="1100" b="1" baseline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baseline="0" dirty="0">
                              <a:solidFill>
                                <a:srgbClr val="002557"/>
                              </a:solidFill>
                              <a:latin typeface="+mn-lt"/>
                            </a:rPr>
                            <a:t>Median PFS, months </a:t>
                          </a:r>
                        </a:p>
                        <a:p>
                          <a:pPr algn="ctr"/>
                          <a:r>
                            <a:rPr lang="en-GB" sz="1100" b="1" baseline="0" dirty="0">
                              <a:solidFill>
                                <a:srgbClr val="002557"/>
                              </a:solidFill>
                              <a:latin typeface="+mn-lt"/>
                            </a:rPr>
                            <a:t>(95% CI)</a:t>
                          </a:r>
                        </a:p>
                      </a:txBody>
                      <a:tcPr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5467593"/>
                      </a:ext>
                    </a:extLst>
                  </a:tr>
                  <a:tr h="318749">
                    <a:tc>
                      <a:txBody>
                        <a:bodyPr/>
                        <a:lstStyle/>
                        <a:p>
                          <a:pPr algn="l" rtl="0" fontAlgn="base"/>
                          <a:r>
                            <a:rPr lang="en-US" sz="1100" b="0" i="0" baseline="0" dirty="0">
                              <a:solidFill>
                                <a:srgbClr val="002557"/>
                              </a:solidFill>
                              <a:effectLst/>
                              <a:latin typeface="+mn-lt"/>
                            </a:rPr>
                            <a:t>Sotorasib</a:t>
                          </a:r>
                        </a:p>
                      </a:txBody>
                      <a:tcPr anchor="ctr">
                        <a:lnL w="0" cmpd="sng">
                          <a:noFill/>
                        </a:lnL>
                        <a:lnR w="0" cmpd="sng">
                          <a:noFill/>
                        </a:lnR>
                        <a:lnT w="12700" cmpd="sng">
                          <a:noFill/>
                        </a:lnT>
                        <a:lnB w="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5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auto"/>
                          <a:r>
                            <a:rPr lang="en-US" sz="1100" b="0" i="0" u="none" strike="noStrike" baseline="0">
                              <a:solidFill>
                                <a:srgbClr val="002557"/>
                              </a:solidFill>
                              <a:effectLst/>
                              <a:latin typeface="+mn-lt"/>
                            </a:rPr>
                            <a:t>2.8 (1.6 – 3.4)</a:t>
                          </a:r>
                        </a:p>
                      </a:txBody>
                      <a:tcPr anchor="ctr">
                        <a:lnL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0" cmpd="sng">
                          <a:noFill/>
                        </a:lnR>
                        <a:lnT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5EE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4676"/>
                      </a:ext>
                    </a:extLst>
                  </a:tr>
                  <a:tr h="318749">
                    <a:tc>
                      <a:txBody>
                        <a:bodyPr/>
                        <a:lstStyle/>
                        <a:p>
                          <a:pPr algn="l" rtl="0" fontAlgn="base"/>
                          <a:r>
                            <a:rPr lang="en-US" sz="1100" b="0" i="0" baseline="0" dirty="0">
                              <a:solidFill>
                                <a:srgbClr val="002557"/>
                              </a:solidFill>
                              <a:effectLst/>
                              <a:latin typeface="+mn-lt"/>
                            </a:rPr>
                            <a:t>Docetaxel</a:t>
                          </a:r>
                        </a:p>
                      </a:txBody>
                      <a:tcPr anchor="ctr">
                        <a:lnL w="0" cmpd="sng">
                          <a:noFill/>
                        </a:lnL>
                        <a:lnR w="0" cmpd="sng">
                          <a:noFill/>
                        </a:lnR>
                        <a:lnT w="12700" cmpd="sng">
                          <a:noFill/>
                        </a:lnT>
                        <a:lnB w="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auto"/>
                          <a:r>
                            <a:rPr lang="en-US" sz="1100" b="0" i="0" u="none" strike="noStrike" baseline="0" dirty="0">
                              <a:solidFill>
                                <a:srgbClr val="002557"/>
                              </a:solidFill>
                              <a:effectLst/>
                              <a:latin typeface="+mn-lt"/>
                            </a:rPr>
                            <a:t>7.5 (3.0 – NE)</a:t>
                          </a:r>
                        </a:p>
                      </a:txBody>
                      <a:tcPr anchor="ctr">
                        <a:lnL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0" cmpd="sng">
                          <a:noFill/>
                        </a:lnR>
                        <a:lnT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3879732"/>
                      </a:ext>
                    </a:extLst>
                  </a:tr>
                </a:tbl>
              </a:graphicData>
            </a:graphic>
          </p:graphicFrame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C63FBB48-EFF5-31FE-6042-BF9359456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0012" y="2479173"/>
                <a:ext cx="247648" cy="246923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4B4B6BE7-2469-9EE6-09CB-BA2B43AFB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9982"/>
              <a:stretch/>
            </p:blipFill>
            <p:spPr>
              <a:xfrm>
                <a:off x="9059224" y="2180348"/>
                <a:ext cx="207001" cy="22435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2578467-6FBF-E63F-C011-62B846EDBC58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19390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Long-term benefit defined as ≥ 6 months PFS; early progression defined as &lt; 3 months PFS with no clinical responders (no complete/partial responders).</a:t>
            </a:r>
          </a:p>
          <a:p>
            <a:r>
              <a:rPr lang="en-US" dirty="0"/>
              <a:t>*Plasma tumor burden assessed by plasma circulating tumor DNA (log</a:t>
            </a:r>
            <a:r>
              <a:rPr lang="en-US" baseline="-25000" dirty="0"/>
              <a:t>2</a:t>
            </a:r>
            <a:r>
              <a:rPr lang="en-US" dirty="0"/>
              <a:t> [sum of mutant molecules]).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07506"/>
            <a:ext cx="11459591" cy="1015663"/>
          </a:xfrm>
        </p:spPr>
        <p:txBody>
          <a:bodyPr/>
          <a:lstStyle/>
          <a:p>
            <a:r>
              <a:rPr lang="en-US" dirty="0"/>
              <a:t>High Baseline Plasma Tumor Burden Was Negatively Prognostic, Irrespective of Treatment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6E8186-FBBF-FAAC-F69F-C8E8C1B6B5D6}"/>
              </a:ext>
            </a:extLst>
          </p:cNvPr>
          <p:cNvGrpSpPr/>
          <p:nvPr/>
        </p:nvGrpSpPr>
        <p:grpSpPr>
          <a:xfrm>
            <a:off x="2743935" y="1428002"/>
            <a:ext cx="6704130" cy="4172282"/>
            <a:chOff x="2743935" y="1428002"/>
            <a:chExt cx="6704130" cy="41722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3B7CF9-31B5-121A-3993-6BA2D1D6B73A}"/>
                </a:ext>
              </a:extLst>
            </p:cNvPr>
            <p:cNvGrpSpPr/>
            <p:nvPr/>
          </p:nvGrpSpPr>
          <p:grpSpPr>
            <a:xfrm>
              <a:off x="2743935" y="1428002"/>
              <a:ext cx="6704130" cy="4172282"/>
              <a:chOff x="1456480" y="1655054"/>
              <a:chExt cx="7081980" cy="4509161"/>
            </a:xfrm>
          </p:grpSpPr>
          <p:grpSp>
            <p:nvGrpSpPr>
              <p:cNvPr id="7" name="Content Placeholder 2">
                <a:extLst>
                  <a:ext uri="{FF2B5EF4-FFF2-40B4-BE49-F238E27FC236}">
                    <a16:creationId xmlns:a16="http://schemas.microsoft.com/office/drawing/2014/main" id="{8CC14811-A061-A01F-FE2D-9E155F371739}"/>
                  </a:ext>
                </a:extLst>
              </p:cNvPr>
              <p:cNvGrpSpPr/>
              <p:nvPr/>
            </p:nvGrpSpPr>
            <p:grpSpPr>
              <a:xfrm>
                <a:off x="1456480" y="2406994"/>
                <a:ext cx="7081980" cy="3757221"/>
                <a:chOff x="515494" y="1669789"/>
                <a:chExt cx="7497494" cy="3919552"/>
              </a:xfrm>
            </p:grpSpPr>
            <p:sp>
              <p:nvSpPr>
                <p:cNvPr id="10" name="rc5">
                  <a:extLst>
                    <a:ext uri="{FF2B5EF4-FFF2-40B4-BE49-F238E27FC236}">
                      <a16:creationId xmlns:a16="http://schemas.microsoft.com/office/drawing/2014/main" id="{C8AF1FD0-7493-4C04-8F5D-A4319E8AB9C9}"/>
                    </a:ext>
                  </a:extLst>
                </p:cNvPr>
                <p:cNvSpPr/>
                <p:nvPr/>
              </p:nvSpPr>
              <p:spPr>
                <a:xfrm>
                  <a:off x="1129299" y="1669789"/>
                  <a:ext cx="5173424" cy="3884758"/>
                </a:xfrm>
                <a:prstGeom prst="rect">
                  <a:avLst/>
                </a:prstGeom>
                <a:solidFill>
                  <a:srgbClr val="FFFFFF">
                    <a:alpha val="100000"/>
                  </a:srgbClr>
                </a:solidFill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1" name="pl6">
                  <a:extLst>
                    <a:ext uri="{FF2B5EF4-FFF2-40B4-BE49-F238E27FC236}">
                      <a16:creationId xmlns:a16="http://schemas.microsoft.com/office/drawing/2014/main" id="{7DA64EE4-D013-5EF7-2A6E-31166F42B77E}"/>
                    </a:ext>
                  </a:extLst>
                </p:cNvPr>
                <p:cNvSpPr/>
                <p:nvPr/>
              </p:nvSpPr>
              <p:spPr>
                <a:xfrm>
                  <a:off x="2099316" y="2173656"/>
                  <a:ext cx="0" cy="10718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1071887">
                      <a:moveTo>
                        <a:pt x="0" y="1071887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" name="pl7">
                  <a:extLst>
                    <a:ext uri="{FF2B5EF4-FFF2-40B4-BE49-F238E27FC236}">
                      <a16:creationId xmlns:a16="http://schemas.microsoft.com/office/drawing/2014/main" id="{5E753999-7352-C651-8594-01ACA2AB7375}"/>
                    </a:ext>
                  </a:extLst>
                </p:cNvPr>
                <p:cNvSpPr/>
                <p:nvPr/>
              </p:nvSpPr>
              <p:spPr>
                <a:xfrm>
                  <a:off x="2099316" y="4642746"/>
                  <a:ext cx="0" cy="7352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735220">
                      <a:moveTo>
                        <a:pt x="0" y="0"/>
                      </a:moveTo>
                      <a:lnTo>
                        <a:pt x="0" y="73522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" name="pg8">
                  <a:extLst>
                    <a:ext uri="{FF2B5EF4-FFF2-40B4-BE49-F238E27FC236}">
                      <a16:creationId xmlns:a16="http://schemas.microsoft.com/office/drawing/2014/main" id="{6400B91B-7B4C-8BFC-3F69-C5A9FC6AC65A}"/>
                    </a:ext>
                  </a:extLst>
                </p:cNvPr>
                <p:cNvSpPr/>
                <p:nvPr/>
              </p:nvSpPr>
              <p:spPr>
                <a:xfrm>
                  <a:off x="1702491" y="3245543"/>
                  <a:ext cx="793650" cy="13972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 h="1397202">
                      <a:moveTo>
                        <a:pt x="0" y="0"/>
                      </a:moveTo>
                      <a:lnTo>
                        <a:pt x="0" y="1397202"/>
                      </a:lnTo>
                      <a:lnTo>
                        <a:pt x="793650" y="1397202"/>
                      </a:lnTo>
                      <a:lnTo>
                        <a:pt x="793650" y="0"/>
                      </a:lnTo>
                      <a:close/>
                    </a:path>
                  </a:pathLst>
                </a:custGeom>
                <a:solidFill>
                  <a:srgbClr val="9AC0CD">
                    <a:alpha val="65098"/>
                  </a:srgbClr>
                </a:solidFill>
                <a:ln w="13550" cap="rnd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" name="pl9">
                  <a:extLst>
                    <a:ext uri="{FF2B5EF4-FFF2-40B4-BE49-F238E27FC236}">
                      <a16:creationId xmlns:a16="http://schemas.microsoft.com/office/drawing/2014/main" id="{6BDDA8FF-672B-38D5-547B-EF6D8E18E267}"/>
                    </a:ext>
                  </a:extLst>
                </p:cNvPr>
                <p:cNvSpPr/>
                <p:nvPr/>
              </p:nvSpPr>
              <p:spPr>
                <a:xfrm>
                  <a:off x="1702491" y="4058413"/>
                  <a:ext cx="7936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>
                      <a:moveTo>
                        <a:pt x="0" y="0"/>
                      </a:moveTo>
                      <a:lnTo>
                        <a:pt x="793650" y="0"/>
                      </a:lnTo>
                    </a:path>
                  </a:pathLst>
                </a:custGeom>
                <a:ln w="27101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" name="pt10">
                  <a:extLst>
                    <a:ext uri="{FF2B5EF4-FFF2-40B4-BE49-F238E27FC236}">
                      <a16:creationId xmlns:a16="http://schemas.microsoft.com/office/drawing/2014/main" id="{BF3914E0-8B23-0620-A160-08F3ED744FFF}"/>
                    </a:ext>
                  </a:extLst>
                </p:cNvPr>
                <p:cNvSpPr/>
                <p:nvPr/>
              </p:nvSpPr>
              <p:spPr>
                <a:xfrm>
                  <a:off x="2956324" y="5353141"/>
                  <a:ext cx="49651" cy="49651"/>
                </a:xfrm>
                <a:prstGeom prst="ellipse">
                  <a:avLst/>
                </a:prstGeom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" name="pl11">
                  <a:extLst>
                    <a:ext uri="{FF2B5EF4-FFF2-40B4-BE49-F238E27FC236}">
                      <a16:creationId xmlns:a16="http://schemas.microsoft.com/office/drawing/2014/main" id="{E0847B8B-58D0-4C59-A5E9-F1BA1114DC56}"/>
                    </a:ext>
                  </a:extLst>
                </p:cNvPr>
                <p:cNvSpPr/>
                <p:nvPr/>
              </p:nvSpPr>
              <p:spPr>
                <a:xfrm>
                  <a:off x="2981149" y="1846368"/>
                  <a:ext cx="0" cy="606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606261">
                      <a:moveTo>
                        <a:pt x="0" y="606261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" name="pl12">
                  <a:extLst>
                    <a:ext uri="{FF2B5EF4-FFF2-40B4-BE49-F238E27FC236}">
                      <a16:creationId xmlns:a16="http://schemas.microsoft.com/office/drawing/2014/main" id="{D873FF91-664D-D02A-D892-3834482A6643}"/>
                    </a:ext>
                  </a:extLst>
                </p:cNvPr>
                <p:cNvSpPr/>
                <p:nvPr/>
              </p:nvSpPr>
              <p:spPr>
                <a:xfrm>
                  <a:off x="2981149" y="3418966"/>
                  <a:ext cx="0" cy="13961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1396153">
                      <a:moveTo>
                        <a:pt x="0" y="0"/>
                      </a:moveTo>
                      <a:lnTo>
                        <a:pt x="0" y="1396153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" name="pg13">
                  <a:extLst>
                    <a:ext uri="{FF2B5EF4-FFF2-40B4-BE49-F238E27FC236}">
                      <a16:creationId xmlns:a16="http://schemas.microsoft.com/office/drawing/2014/main" id="{5632F340-E3A6-E4ED-76F8-47315E54CF4B}"/>
                    </a:ext>
                  </a:extLst>
                </p:cNvPr>
                <p:cNvSpPr/>
                <p:nvPr/>
              </p:nvSpPr>
              <p:spPr>
                <a:xfrm>
                  <a:off x="2584324" y="2452630"/>
                  <a:ext cx="793650" cy="966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 h="966335">
                      <a:moveTo>
                        <a:pt x="0" y="0"/>
                      </a:moveTo>
                      <a:lnTo>
                        <a:pt x="0" y="966335"/>
                      </a:lnTo>
                      <a:lnTo>
                        <a:pt x="793650" y="966335"/>
                      </a:lnTo>
                      <a:lnTo>
                        <a:pt x="793650" y="0"/>
                      </a:lnTo>
                      <a:close/>
                    </a:path>
                  </a:pathLst>
                </a:custGeom>
                <a:solidFill>
                  <a:srgbClr val="66CDAA">
                    <a:alpha val="65098"/>
                  </a:srgbClr>
                </a:solidFill>
                <a:ln w="13550" cap="rnd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" name="pl14">
                  <a:extLst>
                    <a:ext uri="{FF2B5EF4-FFF2-40B4-BE49-F238E27FC236}">
                      <a16:creationId xmlns:a16="http://schemas.microsoft.com/office/drawing/2014/main" id="{CC424726-DC1F-63C3-5DAF-B68BCC2170F4}"/>
                    </a:ext>
                  </a:extLst>
                </p:cNvPr>
                <p:cNvSpPr/>
                <p:nvPr/>
              </p:nvSpPr>
              <p:spPr>
                <a:xfrm>
                  <a:off x="2584324" y="2875908"/>
                  <a:ext cx="7936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>
                      <a:moveTo>
                        <a:pt x="0" y="0"/>
                      </a:moveTo>
                      <a:lnTo>
                        <a:pt x="793650" y="0"/>
                      </a:lnTo>
                    </a:path>
                  </a:pathLst>
                </a:custGeom>
                <a:ln w="27101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" name="pl15">
                  <a:extLst>
                    <a:ext uri="{FF2B5EF4-FFF2-40B4-BE49-F238E27FC236}">
                      <a16:creationId xmlns:a16="http://schemas.microsoft.com/office/drawing/2014/main" id="{20BF1AB9-0633-6917-88CE-8746B4A74072}"/>
                    </a:ext>
                  </a:extLst>
                </p:cNvPr>
                <p:cNvSpPr/>
                <p:nvPr/>
              </p:nvSpPr>
              <p:spPr>
                <a:xfrm>
                  <a:off x="4450872" y="2733573"/>
                  <a:ext cx="0" cy="716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716721">
                      <a:moveTo>
                        <a:pt x="0" y="716721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" name="pl16">
                  <a:extLst>
                    <a:ext uri="{FF2B5EF4-FFF2-40B4-BE49-F238E27FC236}">
                      <a16:creationId xmlns:a16="http://schemas.microsoft.com/office/drawing/2014/main" id="{99051946-86CD-45D1-BBE1-93CD8A7D1C36}"/>
                    </a:ext>
                  </a:extLst>
                </p:cNvPr>
                <p:cNvSpPr/>
                <p:nvPr/>
              </p:nvSpPr>
              <p:spPr>
                <a:xfrm>
                  <a:off x="4450872" y="5377967"/>
                  <a:ext cx="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" name="pg17">
                  <a:extLst>
                    <a:ext uri="{FF2B5EF4-FFF2-40B4-BE49-F238E27FC236}">
                      <a16:creationId xmlns:a16="http://schemas.microsoft.com/office/drawing/2014/main" id="{B253E4C2-F6F7-8C36-6599-50DA52DA0E38}"/>
                    </a:ext>
                  </a:extLst>
                </p:cNvPr>
                <p:cNvSpPr/>
                <p:nvPr/>
              </p:nvSpPr>
              <p:spPr>
                <a:xfrm>
                  <a:off x="4054047" y="3450294"/>
                  <a:ext cx="793650" cy="19276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 h="1927673">
                      <a:moveTo>
                        <a:pt x="0" y="0"/>
                      </a:moveTo>
                      <a:lnTo>
                        <a:pt x="0" y="1927673"/>
                      </a:lnTo>
                      <a:lnTo>
                        <a:pt x="793650" y="1927673"/>
                      </a:lnTo>
                      <a:lnTo>
                        <a:pt x="793650" y="0"/>
                      </a:lnTo>
                      <a:close/>
                    </a:path>
                  </a:pathLst>
                </a:custGeom>
                <a:solidFill>
                  <a:srgbClr val="9AC0CD">
                    <a:alpha val="65098"/>
                  </a:srgbClr>
                </a:solidFill>
                <a:ln w="13550" cap="rnd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" name="pl18">
                  <a:extLst>
                    <a:ext uri="{FF2B5EF4-FFF2-40B4-BE49-F238E27FC236}">
                      <a16:creationId xmlns:a16="http://schemas.microsoft.com/office/drawing/2014/main" id="{37257A8D-7173-1BF8-43B2-17924BA411EF}"/>
                    </a:ext>
                  </a:extLst>
                </p:cNvPr>
                <p:cNvSpPr/>
                <p:nvPr/>
              </p:nvSpPr>
              <p:spPr>
                <a:xfrm>
                  <a:off x="4054047" y="4234489"/>
                  <a:ext cx="7936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>
                      <a:moveTo>
                        <a:pt x="0" y="0"/>
                      </a:moveTo>
                      <a:lnTo>
                        <a:pt x="793650" y="0"/>
                      </a:lnTo>
                    </a:path>
                  </a:pathLst>
                </a:custGeom>
                <a:ln w="27101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" name="pl19">
                  <a:extLst>
                    <a:ext uri="{FF2B5EF4-FFF2-40B4-BE49-F238E27FC236}">
                      <a16:creationId xmlns:a16="http://schemas.microsoft.com/office/drawing/2014/main" id="{E142BDD0-E454-9EB8-32E0-2A72A8809867}"/>
                    </a:ext>
                  </a:extLst>
                </p:cNvPr>
                <p:cNvSpPr/>
                <p:nvPr/>
              </p:nvSpPr>
              <p:spPr>
                <a:xfrm>
                  <a:off x="5332706" y="1992264"/>
                  <a:ext cx="0" cy="5740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574059">
                      <a:moveTo>
                        <a:pt x="0" y="574059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" name="pl20">
                  <a:extLst>
                    <a:ext uri="{FF2B5EF4-FFF2-40B4-BE49-F238E27FC236}">
                      <a16:creationId xmlns:a16="http://schemas.microsoft.com/office/drawing/2014/main" id="{0D0D2C5C-231E-8AB9-0CD6-351603BC291E}"/>
                    </a:ext>
                  </a:extLst>
                </p:cNvPr>
                <p:cNvSpPr/>
                <p:nvPr/>
              </p:nvSpPr>
              <p:spPr>
                <a:xfrm>
                  <a:off x="5332706" y="3855653"/>
                  <a:ext cx="0" cy="15223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1522314">
                      <a:moveTo>
                        <a:pt x="0" y="0"/>
                      </a:moveTo>
                      <a:lnTo>
                        <a:pt x="0" y="1522314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" name="pg21">
                  <a:extLst>
                    <a:ext uri="{FF2B5EF4-FFF2-40B4-BE49-F238E27FC236}">
                      <a16:creationId xmlns:a16="http://schemas.microsoft.com/office/drawing/2014/main" id="{82973D4F-F49B-A141-D9BC-8A0566893FE1}"/>
                    </a:ext>
                  </a:extLst>
                </p:cNvPr>
                <p:cNvSpPr/>
                <p:nvPr/>
              </p:nvSpPr>
              <p:spPr>
                <a:xfrm>
                  <a:off x="4935881" y="2566323"/>
                  <a:ext cx="793650" cy="12893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 h="1289330">
                      <a:moveTo>
                        <a:pt x="0" y="0"/>
                      </a:moveTo>
                      <a:lnTo>
                        <a:pt x="0" y="1289330"/>
                      </a:lnTo>
                      <a:lnTo>
                        <a:pt x="793650" y="1289330"/>
                      </a:lnTo>
                      <a:lnTo>
                        <a:pt x="793650" y="0"/>
                      </a:lnTo>
                      <a:close/>
                    </a:path>
                  </a:pathLst>
                </a:custGeom>
                <a:solidFill>
                  <a:srgbClr val="66CDAA">
                    <a:alpha val="65098"/>
                  </a:srgbClr>
                </a:solidFill>
                <a:ln w="13550" cap="rnd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" name="pl22">
                  <a:extLst>
                    <a:ext uri="{FF2B5EF4-FFF2-40B4-BE49-F238E27FC236}">
                      <a16:creationId xmlns:a16="http://schemas.microsoft.com/office/drawing/2014/main" id="{5CDD8F11-4B47-F036-C53D-B8E64CE6C7CA}"/>
                    </a:ext>
                  </a:extLst>
                </p:cNvPr>
                <p:cNvSpPr/>
                <p:nvPr/>
              </p:nvSpPr>
              <p:spPr>
                <a:xfrm>
                  <a:off x="4935881" y="3264195"/>
                  <a:ext cx="7936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650">
                      <a:moveTo>
                        <a:pt x="0" y="0"/>
                      </a:moveTo>
                      <a:lnTo>
                        <a:pt x="793650" y="0"/>
                      </a:lnTo>
                    </a:path>
                  </a:pathLst>
                </a:custGeom>
                <a:ln w="27101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" name="pt23">
                  <a:extLst>
                    <a:ext uri="{FF2B5EF4-FFF2-40B4-BE49-F238E27FC236}">
                      <a16:creationId xmlns:a16="http://schemas.microsoft.com/office/drawing/2014/main" id="{ABCD34A4-E713-AA73-05F2-B93FF4505CD0}"/>
                    </a:ext>
                  </a:extLst>
                </p:cNvPr>
                <p:cNvSpPr/>
                <p:nvPr/>
              </p:nvSpPr>
              <p:spPr>
                <a:xfrm>
                  <a:off x="3069274" y="265638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" name="pt24">
                  <a:extLst>
                    <a:ext uri="{FF2B5EF4-FFF2-40B4-BE49-F238E27FC236}">
                      <a16:creationId xmlns:a16="http://schemas.microsoft.com/office/drawing/2014/main" id="{938CB7C9-5328-F166-0759-31FB4A449B5A}"/>
                    </a:ext>
                  </a:extLst>
                </p:cNvPr>
                <p:cNvSpPr/>
                <p:nvPr/>
              </p:nvSpPr>
              <p:spPr>
                <a:xfrm>
                  <a:off x="5196645" y="53531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" name="pt25">
                  <a:extLst>
                    <a:ext uri="{FF2B5EF4-FFF2-40B4-BE49-F238E27FC236}">
                      <a16:creationId xmlns:a16="http://schemas.microsoft.com/office/drawing/2014/main" id="{7080B4E8-A503-19A3-F11A-C5C7EE05A788}"/>
                    </a:ext>
                  </a:extLst>
                </p:cNvPr>
                <p:cNvSpPr/>
                <p:nvPr/>
              </p:nvSpPr>
              <p:spPr>
                <a:xfrm>
                  <a:off x="5128393" y="196743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2" name="pt26">
                  <a:extLst>
                    <a:ext uri="{FF2B5EF4-FFF2-40B4-BE49-F238E27FC236}">
                      <a16:creationId xmlns:a16="http://schemas.microsoft.com/office/drawing/2014/main" id="{CBF07F6B-AEC7-B28B-0C57-3EB1ED99EB44}"/>
                    </a:ext>
                  </a:extLst>
                </p:cNvPr>
                <p:cNvSpPr/>
                <p:nvPr/>
              </p:nvSpPr>
              <p:spPr>
                <a:xfrm>
                  <a:off x="2292500" y="2953084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3" name="pt27">
                  <a:extLst>
                    <a:ext uri="{FF2B5EF4-FFF2-40B4-BE49-F238E27FC236}">
                      <a16:creationId xmlns:a16="http://schemas.microsoft.com/office/drawing/2014/main" id="{05A03603-2370-9395-7ED5-88A4E63E904D}"/>
                    </a:ext>
                  </a:extLst>
                </p:cNvPr>
                <p:cNvSpPr/>
                <p:nvPr/>
              </p:nvSpPr>
              <p:spPr>
                <a:xfrm>
                  <a:off x="3010095" y="201370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4" name="pt28">
                  <a:extLst>
                    <a:ext uri="{FF2B5EF4-FFF2-40B4-BE49-F238E27FC236}">
                      <a16:creationId xmlns:a16="http://schemas.microsoft.com/office/drawing/2014/main" id="{99CF85A9-3666-F985-B82C-9D3D2745F229}"/>
                    </a:ext>
                  </a:extLst>
                </p:cNvPr>
                <p:cNvSpPr/>
                <p:nvPr/>
              </p:nvSpPr>
              <p:spPr>
                <a:xfrm>
                  <a:off x="4572804" y="311684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5" name="pt29">
                  <a:extLst>
                    <a:ext uri="{FF2B5EF4-FFF2-40B4-BE49-F238E27FC236}">
                      <a16:creationId xmlns:a16="http://schemas.microsoft.com/office/drawing/2014/main" id="{DC369BB2-887D-9E58-4739-8D43637A5448}"/>
                    </a:ext>
                  </a:extLst>
                </p:cNvPr>
                <p:cNvSpPr/>
                <p:nvPr/>
              </p:nvSpPr>
              <p:spPr>
                <a:xfrm>
                  <a:off x="1925931" y="334788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" name="pt30">
                  <a:extLst>
                    <a:ext uri="{FF2B5EF4-FFF2-40B4-BE49-F238E27FC236}">
                      <a16:creationId xmlns:a16="http://schemas.microsoft.com/office/drawing/2014/main" id="{6A1F64B4-3B0C-7579-2F90-E7104F196EBE}"/>
                    </a:ext>
                  </a:extLst>
                </p:cNvPr>
                <p:cNvSpPr/>
                <p:nvPr/>
              </p:nvSpPr>
              <p:spPr>
                <a:xfrm>
                  <a:off x="4380115" y="3425468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7" name="pt31">
                  <a:extLst>
                    <a:ext uri="{FF2B5EF4-FFF2-40B4-BE49-F238E27FC236}">
                      <a16:creationId xmlns:a16="http://schemas.microsoft.com/office/drawing/2014/main" id="{D1E550C5-1DEC-2EE3-8309-3604BF0C45FE}"/>
                    </a:ext>
                  </a:extLst>
                </p:cNvPr>
                <p:cNvSpPr/>
                <p:nvPr/>
              </p:nvSpPr>
              <p:spPr>
                <a:xfrm>
                  <a:off x="3180239" y="2239439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8" name="pt32">
                  <a:extLst>
                    <a:ext uri="{FF2B5EF4-FFF2-40B4-BE49-F238E27FC236}">
                      <a16:creationId xmlns:a16="http://schemas.microsoft.com/office/drawing/2014/main" id="{4FE44F6D-B321-21E6-EC02-66CCD8CC382E}"/>
                    </a:ext>
                  </a:extLst>
                </p:cNvPr>
                <p:cNvSpPr/>
                <p:nvPr/>
              </p:nvSpPr>
              <p:spPr>
                <a:xfrm>
                  <a:off x="2843457" y="395876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9" name="pt33">
                  <a:extLst>
                    <a:ext uri="{FF2B5EF4-FFF2-40B4-BE49-F238E27FC236}">
                      <a16:creationId xmlns:a16="http://schemas.microsoft.com/office/drawing/2014/main" id="{D2553C75-C3ED-B1AB-E132-67BAE45B38DA}"/>
                    </a:ext>
                  </a:extLst>
                </p:cNvPr>
                <p:cNvSpPr/>
                <p:nvPr/>
              </p:nvSpPr>
              <p:spPr>
                <a:xfrm>
                  <a:off x="4391884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0" name="pt34">
                  <a:extLst>
                    <a:ext uri="{FF2B5EF4-FFF2-40B4-BE49-F238E27FC236}">
                      <a16:creationId xmlns:a16="http://schemas.microsoft.com/office/drawing/2014/main" id="{99B17FFC-FD82-8538-3B3C-F0B2F5D091DB}"/>
                    </a:ext>
                  </a:extLst>
                </p:cNvPr>
                <p:cNvSpPr/>
                <p:nvPr/>
              </p:nvSpPr>
              <p:spPr>
                <a:xfrm>
                  <a:off x="5095521" y="330750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1" name="pt35">
                  <a:extLst>
                    <a:ext uri="{FF2B5EF4-FFF2-40B4-BE49-F238E27FC236}">
                      <a16:creationId xmlns:a16="http://schemas.microsoft.com/office/drawing/2014/main" id="{AAB02A40-EBAE-9CF0-1622-4EB8598A7F03}"/>
                    </a:ext>
                  </a:extLst>
                </p:cNvPr>
                <p:cNvSpPr/>
                <p:nvPr/>
              </p:nvSpPr>
              <p:spPr>
                <a:xfrm>
                  <a:off x="5145981" y="201057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2" name="pt36">
                  <a:extLst>
                    <a:ext uri="{FF2B5EF4-FFF2-40B4-BE49-F238E27FC236}">
                      <a16:creationId xmlns:a16="http://schemas.microsoft.com/office/drawing/2014/main" id="{F23666CF-6E16-FE39-1B21-64EFACCB2F2F}"/>
                    </a:ext>
                  </a:extLst>
                </p:cNvPr>
                <p:cNvSpPr/>
                <p:nvPr/>
              </p:nvSpPr>
              <p:spPr>
                <a:xfrm>
                  <a:off x="5227956" y="330039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3" name="pt37">
                  <a:extLst>
                    <a:ext uri="{FF2B5EF4-FFF2-40B4-BE49-F238E27FC236}">
                      <a16:creationId xmlns:a16="http://schemas.microsoft.com/office/drawing/2014/main" id="{73466087-DCAD-F2C1-350A-8ABE57392ED8}"/>
                    </a:ext>
                  </a:extLst>
                </p:cNvPr>
                <p:cNvSpPr/>
                <p:nvPr/>
              </p:nvSpPr>
              <p:spPr>
                <a:xfrm>
                  <a:off x="4564365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4" name="pt38">
                  <a:extLst>
                    <a:ext uri="{FF2B5EF4-FFF2-40B4-BE49-F238E27FC236}">
                      <a16:creationId xmlns:a16="http://schemas.microsoft.com/office/drawing/2014/main" id="{BB3F888D-F36A-8E93-520B-FC7C40299F27}"/>
                    </a:ext>
                  </a:extLst>
                </p:cNvPr>
                <p:cNvSpPr/>
                <p:nvPr/>
              </p:nvSpPr>
              <p:spPr>
                <a:xfrm>
                  <a:off x="5364925" y="379875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5" name="pt39">
                  <a:extLst>
                    <a:ext uri="{FF2B5EF4-FFF2-40B4-BE49-F238E27FC236}">
                      <a16:creationId xmlns:a16="http://schemas.microsoft.com/office/drawing/2014/main" id="{B58FE6C8-A63E-65F5-CA79-1858D1D50FB2}"/>
                    </a:ext>
                  </a:extLst>
                </p:cNvPr>
                <p:cNvSpPr/>
                <p:nvPr/>
              </p:nvSpPr>
              <p:spPr>
                <a:xfrm>
                  <a:off x="4638452" y="3863968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6" name="pt40">
                  <a:extLst>
                    <a:ext uri="{FF2B5EF4-FFF2-40B4-BE49-F238E27FC236}">
                      <a16:creationId xmlns:a16="http://schemas.microsoft.com/office/drawing/2014/main" id="{7FC2328D-81B1-5FDB-099A-00DE3C01BDB7}"/>
                    </a:ext>
                  </a:extLst>
                </p:cNvPr>
                <p:cNvSpPr/>
                <p:nvPr/>
              </p:nvSpPr>
              <p:spPr>
                <a:xfrm>
                  <a:off x="2069336" y="355091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7" name="pt41">
                  <a:extLst>
                    <a:ext uri="{FF2B5EF4-FFF2-40B4-BE49-F238E27FC236}">
                      <a16:creationId xmlns:a16="http://schemas.microsoft.com/office/drawing/2014/main" id="{F2D9FA68-0F41-B219-A8AD-CF4BDC691259}"/>
                    </a:ext>
                  </a:extLst>
                </p:cNvPr>
                <p:cNvSpPr/>
                <p:nvPr/>
              </p:nvSpPr>
              <p:spPr>
                <a:xfrm>
                  <a:off x="2097082" y="274313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8" name="pt42">
                  <a:extLst>
                    <a:ext uri="{FF2B5EF4-FFF2-40B4-BE49-F238E27FC236}">
                      <a16:creationId xmlns:a16="http://schemas.microsoft.com/office/drawing/2014/main" id="{96C1C7AF-B699-9F30-5674-0A6C7928C455}"/>
                    </a:ext>
                  </a:extLst>
                </p:cNvPr>
                <p:cNvSpPr/>
                <p:nvPr/>
              </p:nvSpPr>
              <p:spPr>
                <a:xfrm>
                  <a:off x="2826037" y="387508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9" name="pt43">
                  <a:extLst>
                    <a:ext uri="{FF2B5EF4-FFF2-40B4-BE49-F238E27FC236}">
                      <a16:creationId xmlns:a16="http://schemas.microsoft.com/office/drawing/2014/main" id="{B35E666C-8657-025D-64FC-9173C760E3E5}"/>
                    </a:ext>
                  </a:extLst>
                </p:cNvPr>
                <p:cNvSpPr/>
                <p:nvPr/>
              </p:nvSpPr>
              <p:spPr>
                <a:xfrm>
                  <a:off x="2757600" y="287655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0" name="pt44">
                  <a:extLst>
                    <a:ext uri="{FF2B5EF4-FFF2-40B4-BE49-F238E27FC236}">
                      <a16:creationId xmlns:a16="http://schemas.microsoft.com/office/drawing/2014/main" id="{E97F0520-F92D-2813-3C5F-A19CB2AB8958}"/>
                    </a:ext>
                  </a:extLst>
                </p:cNvPr>
                <p:cNvSpPr/>
                <p:nvPr/>
              </p:nvSpPr>
              <p:spPr>
                <a:xfrm>
                  <a:off x="2901027" y="215951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1" name="pt45">
                  <a:extLst>
                    <a:ext uri="{FF2B5EF4-FFF2-40B4-BE49-F238E27FC236}">
                      <a16:creationId xmlns:a16="http://schemas.microsoft.com/office/drawing/2014/main" id="{2C59CA5B-67A5-4AFA-4A13-D7BF40B53553}"/>
                    </a:ext>
                  </a:extLst>
                </p:cNvPr>
                <p:cNvSpPr/>
                <p:nvPr/>
              </p:nvSpPr>
              <p:spPr>
                <a:xfrm>
                  <a:off x="1933248" y="214883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2" name="pt46">
                  <a:extLst>
                    <a:ext uri="{FF2B5EF4-FFF2-40B4-BE49-F238E27FC236}">
                      <a16:creationId xmlns:a16="http://schemas.microsoft.com/office/drawing/2014/main" id="{206F1477-EC4C-2C1A-1B29-38D29F0C1625}"/>
                    </a:ext>
                  </a:extLst>
                </p:cNvPr>
                <p:cNvSpPr/>
                <p:nvPr/>
              </p:nvSpPr>
              <p:spPr>
                <a:xfrm>
                  <a:off x="4660514" y="3516298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3" name="pt47">
                  <a:extLst>
                    <a:ext uri="{FF2B5EF4-FFF2-40B4-BE49-F238E27FC236}">
                      <a16:creationId xmlns:a16="http://schemas.microsoft.com/office/drawing/2014/main" id="{D64D29FE-A4BF-5DD7-BA32-C106B7736B96}"/>
                    </a:ext>
                  </a:extLst>
                </p:cNvPr>
                <p:cNvSpPr/>
                <p:nvPr/>
              </p:nvSpPr>
              <p:spPr>
                <a:xfrm>
                  <a:off x="4652737" y="455448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4" name="pt48">
                  <a:extLst>
                    <a:ext uri="{FF2B5EF4-FFF2-40B4-BE49-F238E27FC236}">
                      <a16:creationId xmlns:a16="http://schemas.microsoft.com/office/drawing/2014/main" id="{8ED55F1B-5E4E-DF12-F0C1-9FDE783CCDA4}"/>
                    </a:ext>
                  </a:extLst>
                </p:cNvPr>
                <p:cNvSpPr/>
                <p:nvPr/>
              </p:nvSpPr>
              <p:spPr>
                <a:xfrm>
                  <a:off x="5458669" y="240335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5" name="pt49">
                  <a:extLst>
                    <a:ext uri="{FF2B5EF4-FFF2-40B4-BE49-F238E27FC236}">
                      <a16:creationId xmlns:a16="http://schemas.microsoft.com/office/drawing/2014/main" id="{6429F257-416B-EC03-6117-F202C9961152}"/>
                    </a:ext>
                  </a:extLst>
                </p:cNvPr>
                <p:cNvSpPr/>
                <p:nvPr/>
              </p:nvSpPr>
              <p:spPr>
                <a:xfrm>
                  <a:off x="1970086" y="2916328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6" name="pt50">
                  <a:extLst>
                    <a:ext uri="{FF2B5EF4-FFF2-40B4-BE49-F238E27FC236}">
                      <a16:creationId xmlns:a16="http://schemas.microsoft.com/office/drawing/2014/main" id="{525C3665-8215-7C24-8AB3-1CD45A9EA1FD}"/>
                    </a:ext>
                  </a:extLst>
                </p:cNvPr>
                <p:cNvSpPr/>
                <p:nvPr/>
              </p:nvSpPr>
              <p:spPr>
                <a:xfrm>
                  <a:off x="5419229" y="224184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7" name="pt51">
                  <a:extLst>
                    <a:ext uri="{FF2B5EF4-FFF2-40B4-BE49-F238E27FC236}">
                      <a16:creationId xmlns:a16="http://schemas.microsoft.com/office/drawing/2014/main" id="{C7C635A8-53FF-505C-2C97-816CB0554461}"/>
                    </a:ext>
                  </a:extLst>
                </p:cNvPr>
                <p:cNvSpPr/>
                <p:nvPr/>
              </p:nvSpPr>
              <p:spPr>
                <a:xfrm>
                  <a:off x="2970231" y="237450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8" name="pt52">
                  <a:extLst>
                    <a:ext uri="{FF2B5EF4-FFF2-40B4-BE49-F238E27FC236}">
                      <a16:creationId xmlns:a16="http://schemas.microsoft.com/office/drawing/2014/main" id="{F049D225-5294-3FBD-D9E8-7268FAA5BEC6}"/>
                    </a:ext>
                  </a:extLst>
                </p:cNvPr>
                <p:cNvSpPr/>
                <p:nvPr/>
              </p:nvSpPr>
              <p:spPr>
                <a:xfrm>
                  <a:off x="5350990" y="226014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49" name="pt53">
                  <a:extLst>
                    <a:ext uri="{FF2B5EF4-FFF2-40B4-BE49-F238E27FC236}">
                      <a16:creationId xmlns:a16="http://schemas.microsoft.com/office/drawing/2014/main" id="{34FEC702-2282-F645-15C5-7B5EC24B18E3}"/>
                    </a:ext>
                  </a:extLst>
                </p:cNvPr>
                <p:cNvSpPr/>
                <p:nvPr/>
              </p:nvSpPr>
              <p:spPr>
                <a:xfrm>
                  <a:off x="5414689" y="315395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0" name="pt54">
                  <a:extLst>
                    <a:ext uri="{FF2B5EF4-FFF2-40B4-BE49-F238E27FC236}">
                      <a16:creationId xmlns:a16="http://schemas.microsoft.com/office/drawing/2014/main" id="{76B05C70-6059-096F-8DC2-F78E485888C3}"/>
                    </a:ext>
                  </a:extLst>
                </p:cNvPr>
                <p:cNvSpPr/>
                <p:nvPr/>
              </p:nvSpPr>
              <p:spPr>
                <a:xfrm>
                  <a:off x="2019466" y="4070223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" name="pt55">
                  <a:extLst>
                    <a:ext uri="{FF2B5EF4-FFF2-40B4-BE49-F238E27FC236}">
                      <a16:creationId xmlns:a16="http://schemas.microsoft.com/office/drawing/2014/main" id="{15CE6A2D-1626-55C2-E7CF-EBB080D1D099}"/>
                    </a:ext>
                  </a:extLst>
                </p:cNvPr>
                <p:cNvSpPr/>
                <p:nvPr/>
              </p:nvSpPr>
              <p:spPr>
                <a:xfrm>
                  <a:off x="2886348" y="479029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2" name="pt56">
                  <a:extLst>
                    <a:ext uri="{FF2B5EF4-FFF2-40B4-BE49-F238E27FC236}">
                      <a16:creationId xmlns:a16="http://schemas.microsoft.com/office/drawing/2014/main" id="{3C6BF3C2-22A5-31C9-8B96-3FC0D54CA8F8}"/>
                    </a:ext>
                  </a:extLst>
                </p:cNvPr>
                <p:cNvSpPr/>
                <p:nvPr/>
              </p:nvSpPr>
              <p:spPr>
                <a:xfrm>
                  <a:off x="3080063" y="217909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3" name="pt57">
                  <a:extLst>
                    <a:ext uri="{FF2B5EF4-FFF2-40B4-BE49-F238E27FC236}">
                      <a16:creationId xmlns:a16="http://schemas.microsoft.com/office/drawing/2014/main" id="{81A7FE92-4201-EB55-1246-67B6E1736A39}"/>
                    </a:ext>
                  </a:extLst>
                </p:cNvPr>
                <p:cNvSpPr/>
                <p:nvPr/>
              </p:nvSpPr>
              <p:spPr>
                <a:xfrm>
                  <a:off x="5357459" y="451360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4" name="pt58">
                  <a:extLst>
                    <a:ext uri="{FF2B5EF4-FFF2-40B4-BE49-F238E27FC236}">
                      <a16:creationId xmlns:a16="http://schemas.microsoft.com/office/drawing/2014/main" id="{749358C3-B470-7C77-A610-303EAD817CB4}"/>
                    </a:ext>
                  </a:extLst>
                </p:cNvPr>
                <p:cNvSpPr/>
                <p:nvPr/>
              </p:nvSpPr>
              <p:spPr>
                <a:xfrm>
                  <a:off x="2987628" y="263057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5" name="pt59">
                  <a:extLst>
                    <a:ext uri="{FF2B5EF4-FFF2-40B4-BE49-F238E27FC236}">
                      <a16:creationId xmlns:a16="http://schemas.microsoft.com/office/drawing/2014/main" id="{DEAC56CB-A69D-1243-3934-1718E75405E1}"/>
                    </a:ext>
                  </a:extLst>
                </p:cNvPr>
                <p:cNvSpPr/>
                <p:nvPr/>
              </p:nvSpPr>
              <p:spPr>
                <a:xfrm>
                  <a:off x="2022529" y="4439353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6" name="pt60">
                  <a:extLst>
                    <a:ext uri="{FF2B5EF4-FFF2-40B4-BE49-F238E27FC236}">
                      <a16:creationId xmlns:a16="http://schemas.microsoft.com/office/drawing/2014/main" id="{B561728E-BCA5-5A0C-69E2-C8A69AE675A2}"/>
                    </a:ext>
                  </a:extLst>
                </p:cNvPr>
                <p:cNvSpPr/>
                <p:nvPr/>
              </p:nvSpPr>
              <p:spPr>
                <a:xfrm>
                  <a:off x="4459630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7" name="pt61">
                  <a:extLst>
                    <a:ext uri="{FF2B5EF4-FFF2-40B4-BE49-F238E27FC236}">
                      <a16:creationId xmlns:a16="http://schemas.microsoft.com/office/drawing/2014/main" id="{21422229-6FD4-5CC8-2E06-0422131C06B7}"/>
                    </a:ext>
                  </a:extLst>
                </p:cNvPr>
                <p:cNvSpPr/>
                <p:nvPr/>
              </p:nvSpPr>
              <p:spPr>
                <a:xfrm>
                  <a:off x="5155370" y="371776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8" name="pt62">
                  <a:extLst>
                    <a:ext uri="{FF2B5EF4-FFF2-40B4-BE49-F238E27FC236}">
                      <a16:creationId xmlns:a16="http://schemas.microsoft.com/office/drawing/2014/main" id="{CA47BB4D-104C-7E4E-9AFB-7759DE85EB55}"/>
                    </a:ext>
                  </a:extLst>
                </p:cNvPr>
                <p:cNvSpPr/>
                <p:nvPr/>
              </p:nvSpPr>
              <p:spPr>
                <a:xfrm>
                  <a:off x="4271309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9" name="pt63">
                  <a:extLst>
                    <a:ext uri="{FF2B5EF4-FFF2-40B4-BE49-F238E27FC236}">
                      <a16:creationId xmlns:a16="http://schemas.microsoft.com/office/drawing/2014/main" id="{41B307E1-0CD6-AA37-C480-0B40FFCBA44F}"/>
                    </a:ext>
                  </a:extLst>
                </p:cNvPr>
                <p:cNvSpPr/>
                <p:nvPr/>
              </p:nvSpPr>
              <p:spPr>
                <a:xfrm>
                  <a:off x="2300103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0" name="pt64">
                  <a:extLst>
                    <a:ext uri="{FF2B5EF4-FFF2-40B4-BE49-F238E27FC236}">
                      <a16:creationId xmlns:a16="http://schemas.microsoft.com/office/drawing/2014/main" id="{4470AD8F-F01B-6102-B31C-3A42602FE909}"/>
                    </a:ext>
                  </a:extLst>
                </p:cNvPr>
                <p:cNvSpPr/>
                <p:nvPr/>
              </p:nvSpPr>
              <p:spPr>
                <a:xfrm>
                  <a:off x="3103963" y="330490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1" name="pt65">
                  <a:extLst>
                    <a:ext uri="{FF2B5EF4-FFF2-40B4-BE49-F238E27FC236}">
                      <a16:creationId xmlns:a16="http://schemas.microsoft.com/office/drawing/2014/main" id="{B0E5F950-5D43-CA87-B367-D43E1FDDCC69}"/>
                    </a:ext>
                  </a:extLst>
                </p:cNvPr>
                <p:cNvSpPr/>
                <p:nvPr/>
              </p:nvSpPr>
              <p:spPr>
                <a:xfrm>
                  <a:off x="2218034" y="325963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2" name="pt66">
                  <a:extLst>
                    <a:ext uri="{FF2B5EF4-FFF2-40B4-BE49-F238E27FC236}">
                      <a16:creationId xmlns:a16="http://schemas.microsoft.com/office/drawing/2014/main" id="{CBCDFB89-789C-FF7B-95AC-09FCF872ABF8}"/>
                    </a:ext>
                  </a:extLst>
                </p:cNvPr>
                <p:cNvSpPr/>
                <p:nvPr/>
              </p:nvSpPr>
              <p:spPr>
                <a:xfrm>
                  <a:off x="4654858" y="379454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3" name="pt67">
                  <a:extLst>
                    <a:ext uri="{FF2B5EF4-FFF2-40B4-BE49-F238E27FC236}">
                      <a16:creationId xmlns:a16="http://schemas.microsoft.com/office/drawing/2014/main" id="{C98C19A7-FA80-F13D-585F-D506B2271D28}"/>
                    </a:ext>
                  </a:extLst>
                </p:cNvPr>
                <p:cNvSpPr/>
                <p:nvPr/>
              </p:nvSpPr>
              <p:spPr>
                <a:xfrm>
                  <a:off x="2993478" y="454670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4" name="pt68">
                  <a:extLst>
                    <a:ext uri="{FF2B5EF4-FFF2-40B4-BE49-F238E27FC236}">
                      <a16:creationId xmlns:a16="http://schemas.microsoft.com/office/drawing/2014/main" id="{FF1934FF-0226-D39F-A2F4-B3B325B4979D}"/>
                    </a:ext>
                  </a:extLst>
                </p:cNvPr>
                <p:cNvSpPr/>
                <p:nvPr/>
              </p:nvSpPr>
              <p:spPr>
                <a:xfrm>
                  <a:off x="5400204" y="300547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5" name="pt69">
                  <a:extLst>
                    <a:ext uri="{FF2B5EF4-FFF2-40B4-BE49-F238E27FC236}">
                      <a16:creationId xmlns:a16="http://schemas.microsoft.com/office/drawing/2014/main" id="{D9971BF9-896A-88E5-82FD-B5AE5199531E}"/>
                    </a:ext>
                  </a:extLst>
                </p:cNvPr>
                <p:cNvSpPr/>
                <p:nvPr/>
              </p:nvSpPr>
              <p:spPr>
                <a:xfrm>
                  <a:off x="5402464" y="250969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6" name="pt70">
                  <a:extLst>
                    <a:ext uri="{FF2B5EF4-FFF2-40B4-BE49-F238E27FC236}">
                      <a16:creationId xmlns:a16="http://schemas.microsoft.com/office/drawing/2014/main" id="{21DE2208-B4D2-39C3-B057-023CB41659D8}"/>
                    </a:ext>
                  </a:extLst>
                </p:cNvPr>
                <p:cNvSpPr/>
                <p:nvPr/>
              </p:nvSpPr>
              <p:spPr>
                <a:xfrm>
                  <a:off x="2147204" y="4395464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7" name="pt71">
                  <a:extLst>
                    <a:ext uri="{FF2B5EF4-FFF2-40B4-BE49-F238E27FC236}">
                      <a16:creationId xmlns:a16="http://schemas.microsoft.com/office/drawing/2014/main" id="{4600ABCD-59C0-999C-77C3-C8C79FEB794D}"/>
                    </a:ext>
                  </a:extLst>
                </p:cNvPr>
                <p:cNvSpPr/>
                <p:nvPr/>
              </p:nvSpPr>
              <p:spPr>
                <a:xfrm>
                  <a:off x="2110423" y="308346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8" name="pt72">
                  <a:extLst>
                    <a:ext uri="{FF2B5EF4-FFF2-40B4-BE49-F238E27FC236}">
                      <a16:creationId xmlns:a16="http://schemas.microsoft.com/office/drawing/2014/main" id="{07039C85-93DA-AA5E-F7EB-9B8F54BAFE31}"/>
                    </a:ext>
                  </a:extLst>
                </p:cNvPr>
                <p:cNvSpPr/>
                <p:nvPr/>
              </p:nvSpPr>
              <p:spPr>
                <a:xfrm>
                  <a:off x="2730948" y="289572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69" name="pt73">
                  <a:extLst>
                    <a:ext uri="{FF2B5EF4-FFF2-40B4-BE49-F238E27FC236}">
                      <a16:creationId xmlns:a16="http://schemas.microsoft.com/office/drawing/2014/main" id="{CEF0FB67-2311-830E-590D-A7A3AB717453}"/>
                    </a:ext>
                  </a:extLst>
                </p:cNvPr>
                <p:cNvSpPr/>
                <p:nvPr/>
              </p:nvSpPr>
              <p:spPr>
                <a:xfrm>
                  <a:off x="2290369" y="232743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0" name="pt74">
                  <a:extLst>
                    <a:ext uri="{FF2B5EF4-FFF2-40B4-BE49-F238E27FC236}">
                      <a16:creationId xmlns:a16="http://schemas.microsoft.com/office/drawing/2014/main" id="{95C2DC12-CC40-4186-361E-55B476310EAD}"/>
                    </a:ext>
                  </a:extLst>
                </p:cNvPr>
                <p:cNvSpPr/>
                <p:nvPr/>
              </p:nvSpPr>
              <p:spPr>
                <a:xfrm>
                  <a:off x="3005611" y="255408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1" name="pt75">
                  <a:extLst>
                    <a:ext uri="{FF2B5EF4-FFF2-40B4-BE49-F238E27FC236}">
                      <a16:creationId xmlns:a16="http://schemas.microsoft.com/office/drawing/2014/main" id="{6984FEA0-79EA-27A5-4555-2F8A9AF9E726}"/>
                    </a:ext>
                  </a:extLst>
                </p:cNvPr>
                <p:cNvSpPr/>
                <p:nvPr/>
              </p:nvSpPr>
              <p:spPr>
                <a:xfrm>
                  <a:off x="5331974" y="220986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2" name="pt76">
                  <a:extLst>
                    <a:ext uri="{FF2B5EF4-FFF2-40B4-BE49-F238E27FC236}">
                      <a16:creationId xmlns:a16="http://schemas.microsoft.com/office/drawing/2014/main" id="{A6B8D0AA-E765-A8AB-BF77-EEA2E2749868}"/>
                    </a:ext>
                  </a:extLst>
                </p:cNvPr>
                <p:cNvSpPr/>
                <p:nvPr/>
              </p:nvSpPr>
              <p:spPr>
                <a:xfrm>
                  <a:off x="5406159" y="224478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3" name="pt77">
                  <a:extLst>
                    <a:ext uri="{FF2B5EF4-FFF2-40B4-BE49-F238E27FC236}">
                      <a16:creationId xmlns:a16="http://schemas.microsoft.com/office/drawing/2014/main" id="{8B5D97FA-03CF-D48C-A377-4D3C04B0C0BA}"/>
                    </a:ext>
                  </a:extLst>
                </p:cNvPr>
                <p:cNvSpPr/>
                <p:nvPr/>
              </p:nvSpPr>
              <p:spPr>
                <a:xfrm>
                  <a:off x="3080127" y="403389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" name="pt78">
                  <a:extLst>
                    <a:ext uri="{FF2B5EF4-FFF2-40B4-BE49-F238E27FC236}">
                      <a16:creationId xmlns:a16="http://schemas.microsoft.com/office/drawing/2014/main" id="{E0CDE241-F06B-8C0A-F1E0-00163AF7B3B3}"/>
                    </a:ext>
                  </a:extLst>
                </p:cNvPr>
                <p:cNvSpPr/>
                <p:nvPr/>
              </p:nvSpPr>
              <p:spPr>
                <a:xfrm>
                  <a:off x="2282747" y="450996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5" name="pt79">
                  <a:extLst>
                    <a:ext uri="{FF2B5EF4-FFF2-40B4-BE49-F238E27FC236}">
                      <a16:creationId xmlns:a16="http://schemas.microsoft.com/office/drawing/2014/main" id="{9C74BB0F-FCA9-6C91-EB0E-DF6344057CB3}"/>
                    </a:ext>
                  </a:extLst>
                </p:cNvPr>
                <p:cNvSpPr/>
                <p:nvPr/>
              </p:nvSpPr>
              <p:spPr>
                <a:xfrm>
                  <a:off x="5295730" y="3239369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6" name="pt80">
                  <a:extLst>
                    <a:ext uri="{FF2B5EF4-FFF2-40B4-BE49-F238E27FC236}">
                      <a16:creationId xmlns:a16="http://schemas.microsoft.com/office/drawing/2014/main" id="{D789B08E-E9CB-396B-618E-7E955A39F8E8}"/>
                    </a:ext>
                  </a:extLst>
                </p:cNvPr>
                <p:cNvSpPr/>
                <p:nvPr/>
              </p:nvSpPr>
              <p:spPr>
                <a:xfrm>
                  <a:off x="1961153" y="411209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7" name="pt81">
                  <a:extLst>
                    <a:ext uri="{FF2B5EF4-FFF2-40B4-BE49-F238E27FC236}">
                      <a16:creationId xmlns:a16="http://schemas.microsoft.com/office/drawing/2014/main" id="{15AF1746-68CA-E498-FFD6-9B9800C628FA}"/>
                    </a:ext>
                  </a:extLst>
                </p:cNvPr>
                <p:cNvSpPr/>
                <p:nvPr/>
              </p:nvSpPr>
              <p:spPr>
                <a:xfrm>
                  <a:off x="5401473" y="299888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8" name="pt82">
                  <a:extLst>
                    <a:ext uri="{FF2B5EF4-FFF2-40B4-BE49-F238E27FC236}">
                      <a16:creationId xmlns:a16="http://schemas.microsoft.com/office/drawing/2014/main" id="{0C0CDBD2-9A12-9A06-DEAD-173EA467A24E}"/>
                    </a:ext>
                  </a:extLst>
                </p:cNvPr>
                <p:cNvSpPr/>
                <p:nvPr/>
              </p:nvSpPr>
              <p:spPr>
                <a:xfrm>
                  <a:off x="3115099" y="268314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9" name="pt83">
                  <a:extLst>
                    <a:ext uri="{FF2B5EF4-FFF2-40B4-BE49-F238E27FC236}">
                      <a16:creationId xmlns:a16="http://schemas.microsoft.com/office/drawing/2014/main" id="{1B9DC56C-327C-0AC4-E656-90A2FAE92CFD}"/>
                    </a:ext>
                  </a:extLst>
                </p:cNvPr>
                <p:cNvSpPr/>
                <p:nvPr/>
              </p:nvSpPr>
              <p:spPr>
                <a:xfrm>
                  <a:off x="2301586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0" name="pt84">
                  <a:extLst>
                    <a:ext uri="{FF2B5EF4-FFF2-40B4-BE49-F238E27FC236}">
                      <a16:creationId xmlns:a16="http://schemas.microsoft.com/office/drawing/2014/main" id="{9EEFDCD9-7B91-C1D7-81F9-232C7D62FAE1}"/>
                    </a:ext>
                  </a:extLst>
                </p:cNvPr>
                <p:cNvSpPr/>
                <p:nvPr/>
              </p:nvSpPr>
              <p:spPr>
                <a:xfrm>
                  <a:off x="2180569" y="4059094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1" name="pt85">
                  <a:extLst>
                    <a:ext uri="{FF2B5EF4-FFF2-40B4-BE49-F238E27FC236}">
                      <a16:creationId xmlns:a16="http://schemas.microsoft.com/office/drawing/2014/main" id="{5CD03022-3627-8C8E-5D25-220599C718EF}"/>
                    </a:ext>
                  </a:extLst>
                </p:cNvPr>
                <p:cNvSpPr/>
                <p:nvPr/>
              </p:nvSpPr>
              <p:spPr>
                <a:xfrm>
                  <a:off x="2150436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2" name="pt86">
                  <a:extLst>
                    <a:ext uri="{FF2B5EF4-FFF2-40B4-BE49-F238E27FC236}">
                      <a16:creationId xmlns:a16="http://schemas.microsoft.com/office/drawing/2014/main" id="{7DE9B8CF-1946-95F3-3B3D-E5AF052E6E16}"/>
                    </a:ext>
                  </a:extLst>
                </p:cNvPr>
                <p:cNvSpPr/>
                <p:nvPr/>
              </p:nvSpPr>
              <p:spPr>
                <a:xfrm>
                  <a:off x="5114368" y="3979419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3" name="pt87">
                  <a:extLst>
                    <a:ext uri="{FF2B5EF4-FFF2-40B4-BE49-F238E27FC236}">
                      <a16:creationId xmlns:a16="http://schemas.microsoft.com/office/drawing/2014/main" id="{4D66C8C5-5289-AF87-50C6-A47C58562E08}"/>
                    </a:ext>
                  </a:extLst>
                </p:cNvPr>
                <p:cNvSpPr/>
                <p:nvPr/>
              </p:nvSpPr>
              <p:spPr>
                <a:xfrm>
                  <a:off x="2014693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4" name="pt88">
                  <a:extLst>
                    <a:ext uri="{FF2B5EF4-FFF2-40B4-BE49-F238E27FC236}">
                      <a16:creationId xmlns:a16="http://schemas.microsoft.com/office/drawing/2014/main" id="{B4BBBD46-3B4C-FDE1-8F7C-A0818BE4C6B0}"/>
                    </a:ext>
                  </a:extLst>
                </p:cNvPr>
                <p:cNvSpPr/>
                <p:nvPr/>
              </p:nvSpPr>
              <p:spPr>
                <a:xfrm>
                  <a:off x="1849915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5" name="pt89">
                  <a:extLst>
                    <a:ext uri="{FF2B5EF4-FFF2-40B4-BE49-F238E27FC236}">
                      <a16:creationId xmlns:a16="http://schemas.microsoft.com/office/drawing/2014/main" id="{4DD965D1-8757-85E1-64C7-CA3A407E12A1}"/>
                    </a:ext>
                  </a:extLst>
                </p:cNvPr>
                <p:cNvSpPr/>
                <p:nvPr/>
              </p:nvSpPr>
              <p:spPr>
                <a:xfrm>
                  <a:off x="4659645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6" name="pt90">
                  <a:extLst>
                    <a:ext uri="{FF2B5EF4-FFF2-40B4-BE49-F238E27FC236}">
                      <a16:creationId xmlns:a16="http://schemas.microsoft.com/office/drawing/2014/main" id="{B6BF7FAF-47E0-0BA9-4492-001F279C9C8E}"/>
                    </a:ext>
                  </a:extLst>
                </p:cNvPr>
                <p:cNvSpPr/>
                <p:nvPr/>
              </p:nvSpPr>
              <p:spPr>
                <a:xfrm>
                  <a:off x="4312792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7" name="pt91">
                  <a:extLst>
                    <a:ext uri="{FF2B5EF4-FFF2-40B4-BE49-F238E27FC236}">
                      <a16:creationId xmlns:a16="http://schemas.microsoft.com/office/drawing/2014/main" id="{4450F583-E36A-DA19-A213-076C4676F964}"/>
                    </a:ext>
                  </a:extLst>
                </p:cNvPr>
                <p:cNvSpPr/>
                <p:nvPr/>
              </p:nvSpPr>
              <p:spPr>
                <a:xfrm>
                  <a:off x="3132972" y="38574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8" name="pt92">
                  <a:extLst>
                    <a:ext uri="{FF2B5EF4-FFF2-40B4-BE49-F238E27FC236}">
                      <a16:creationId xmlns:a16="http://schemas.microsoft.com/office/drawing/2014/main" id="{BEC1C007-8AE7-F66F-8110-1A3305A0C68D}"/>
                    </a:ext>
                  </a:extLst>
                </p:cNvPr>
                <p:cNvSpPr/>
                <p:nvPr/>
              </p:nvSpPr>
              <p:spPr>
                <a:xfrm>
                  <a:off x="1895160" y="403358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89" name="pt93">
                  <a:extLst>
                    <a:ext uri="{FF2B5EF4-FFF2-40B4-BE49-F238E27FC236}">
                      <a16:creationId xmlns:a16="http://schemas.microsoft.com/office/drawing/2014/main" id="{7E736EA2-65A6-F7BF-19F5-8A95750224F7}"/>
                    </a:ext>
                  </a:extLst>
                </p:cNvPr>
                <p:cNvSpPr/>
                <p:nvPr/>
              </p:nvSpPr>
              <p:spPr>
                <a:xfrm>
                  <a:off x="4225847" y="295901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0" name="pt94">
                  <a:extLst>
                    <a:ext uri="{FF2B5EF4-FFF2-40B4-BE49-F238E27FC236}">
                      <a16:creationId xmlns:a16="http://schemas.microsoft.com/office/drawing/2014/main" id="{99F70659-81C0-63C3-C37D-9ACD8869E7B9}"/>
                    </a:ext>
                  </a:extLst>
                </p:cNvPr>
                <p:cNvSpPr/>
                <p:nvPr/>
              </p:nvSpPr>
              <p:spPr>
                <a:xfrm>
                  <a:off x="5355544" y="255799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1" name="pt95">
                  <a:extLst>
                    <a:ext uri="{FF2B5EF4-FFF2-40B4-BE49-F238E27FC236}">
                      <a16:creationId xmlns:a16="http://schemas.microsoft.com/office/drawing/2014/main" id="{37A6E61A-3892-3727-3CBC-AEB68943AC3E}"/>
                    </a:ext>
                  </a:extLst>
                </p:cNvPr>
                <p:cNvSpPr/>
                <p:nvPr/>
              </p:nvSpPr>
              <p:spPr>
                <a:xfrm>
                  <a:off x="5251391" y="412342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2" name="pt96">
                  <a:extLst>
                    <a:ext uri="{FF2B5EF4-FFF2-40B4-BE49-F238E27FC236}">
                      <a16:creationId xmlns:a16="http://schemas.microsoft.com/office/drawing/2014/main" id="{CC1B735E-362E-A5A2-DD28-9CF72885FF3F}"/>
                    </a:ext>
                  </a:extLst>
                </p:cNvPr>
                <p:cNvSpPr/>
                <p:nvPr/>
              </p:nvSpPr>
              <p:spPr>
                <a:xfrm>
                  <a:off x="2047856" y="463710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3" name="pt97">
                  <a:extLst>
                    <a:ext uri="{FF2B5EF4-FFF2-40B4-BE49-F238E27FC236}">
                      <a16:creationId xmlns:a16="http://schemas.microsoft.com/office/drawing/2014/main" id="{9F1C512F-4774-276F-5A27-1DE6E8F892A4}"/>
                    </a:ext>
                  </a:extLst>
                </p:cNvPr>
                <p:cNvSpPr/>
                <p:nvPr/>
              </p:nvSpPr>
              <p:spPr>
                <a:xfrm>
                  <a:off x="4508257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4" name="pt98">
                  <a:extLst>
                    <a:ext uri="{FF2B5EF4-FFF2-40B4-BE49-F238E27FC236}">
                      <a16:creationId xmlns:a16="http://schemas.microsoft.com/office/drawing/2014/main" id="{1AEF7625-B44B-57C0-66E7-277863DF47E8}"/>
                    </a:ext>
                  </a:extLst>
                </p:cNvPr>
                <p:cNvSpPr/>
                <p:nvPr/>
              </p:nvSpPr>
              <p:spPr>
                <a:xfrm>
                  <a:off x="5109045" y="406732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5" name="pt99">
                  <a:extLst>
                    <a:ext uri="{FF2B5EF4-FFF2-40B4-BE49-F238E27FC236}">
                      <a16:creationId xmlns:a16="http://schemas.microsoft.com/office/drawing/2014/main" id="{D333F7AD-5A1C-CF02-F7EE-94CF27B54FA4}"/>
                    </a:ext>
                  </a:extLst>
                </p:cNvPr>
                <p:cNvSpPr/>
                <p:nvPr/>
              </p:nvSpPr>
              <p:spPr>
                <a:xfrm>
                  <a:off x="4475101" y="4529714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6" name="pt100">
                  <a:extLst>
                    <a:ext uri="{FF2B5EF4-FFF2-40B4-BE49-F238E27FC236}">
                      <a16:creationId xmlns:a16="http://schemas.microsoft.com/office/drawing/2014/main" id="{8535BFD7-954F-F6CF-7E1C-C41E91E29889}"/>
                    </a:ext>
                  </a:extLst>
                </p:cNvPr>
                <p:cNvSpPr/>
                <p:nvPr/>
              </p:nvSpPr>
              <p:spPr>
                <a:xfrm>
                  <a:off x="2899021" y="373447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7" name="pt101">
                  <a:extLst>
                    <a:ext uri="{FF2B5EF4-FFF2-40B4-BE49-F238E27FC236}">
                      <a16:creationId xmlns:a16="http://schemas.microsoft.com/office/drawing/2014/main" id="{AD2DA966-A39C-E001-3D99-323A15E0E7C8}"/>
                    </a:ext>
                  </a:extLst>
                </p:cNvPr>
                <p:cNvSpPr/>
                <p:nvPr/>
              </p:nvSpPr>
              <p:spPr>
                <a:xfrm>
                  <a:off x="2053690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8" name="pt102">
                  <a:extLst>
                    <a:ext uri="{FF2B5EF4-FFF2-40B4-BE49-F238E27FC236}">
                      <a16:creationId xmlns:a16="http://schemas.microsoft.com/office/drawing/2014/main" id="{D680A61E-810E-34E2-C87B-8959050A719F}"/>
                    </a:ext>
                  </a:extLst>
                </p:cNvPr>
                <p:cNvSpPr/>
                <p:nvPr/>
              </p:nvSpPr>
              <p:spPr>
                <a:xfrm>
                  <a:off x="5150526" y="353267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99" name="pt103">
                  <a:extLst>
                    <a:ext uri="{FF2B5EF4-FFF2-40B4-BE49-F238E27FC236}">
                      <a16:creationId xmlns:a16="http://schemas.microsoft.com/office/drawing/2014/main" id="{0360DA08-C33D-1264-E828-83320A5DBC7E}"/>
                    </a:ext>
                  </a:extLst>
                </p:cNvPr>
                <p:cNvSpPr/>
                <p:nvPr/>
              </p:nvSpPr>
              <p:spPr>
                <a:xfrm>
                  <a:off x="2240495" y="3263504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0" name="pt104">
                  <a:extLst>
                    <a:ext uri="{FF2B5EF4-FFF2-40B4-BE49-F238E27FC236}">
                      <a16:creationId xmlns:a16="http://schemas.microsoft.com/office/drawing/2014/main" id="{C467C904-09A6-1BF2-ACBF-E38191F6FAB8}"/>
                    </a:ext>
                  </a:extLst>
                </p:cNvPr>
                <p:cNvSpPr/>
                <p:nvPr/>
              </p:nvSpPr>
              <p:spPr>
                <a:xfrm>
                  <a:off x="4386590" y="381423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1" name="pt105">
                  <a:extLst>
                    <a:ext uri="{FF2B5EF4-FFF2-40B4-BE49-F238E27FC236}">
                      <a16:creationId xmlns:a16="http://schemas.microsoft.com/office/drawing/2014/main" id="{D8EC23D3-D1E1-B3F1-7B49-7B86F8491AB2}"/>
                    </a:ext>
                  </a:extLst>
                </p:cNvPr>
                <p:cNvSpPr/>
                <p:nvPr/>
              </p:nvSpPr>
              <p:spPr>
                <a:xfrm>
                  <a:off x="4204403" y="395201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2" name="pt106">
                  <a:extLst>
                    <a:ext uri="{FF2B5EF4-FFF2-40B4-BE49-F238E27FC236}">
                      <a16:creationId xmlns:a16="http://schemas.microsoft.com/office/drawing/2014/main" id="{4FA4BF1E-E328-D4FB-8497-F711326C6F85}"/>
                    </a:ext>
                  </a:extLst>
                </p:cNvPr>
                <p:cNvSpPr/>
                <p:nvPr/>
              </p:nvSpPr>
              <p:spPr>
                <a:xfrm>
                  <a:off x="3039464" y="234059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3" name="pt107">
                  <a:extLst>
                    <a:ext uri="{FF2B5EF4-FFF2-40B4-BE49-F238E27FC236}">
                      <a16:creationId xmlns:a16="http://schemas.microsoft.com/office/drawing/2014/main" id="{8C23B871-986A-5F24-1731-38E04DFEEB0A}"/>
                    </a:ext>
                  </a:extLst>
                </p:cNvPr>
                <p:cNvSpPr/>
                <p:nvPr/>
              </p:nvSpPr>
              <p:spPr>
                <a:xfrm>
                  <a:off x="3089944" y="297521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4" name="pt108">
                  <a:extLst>
                    <a:ext uri="{FF2B5EF4-FFF2-40B4-BE49-F238E27FC236}">
                      <a16:creationId xmlns:a16="http://schemas.microsoft.com/office/drawing/2014/main" id="{E825A4AC-79E8-50CC-2A54-448635B69FA2}"/>
                    </a:ext>
                  </a:extLst>
                </p:cNvPr>
                <p:cNvSpPr/>
                <p:nvPr/>
              </p:nvSpPr>
              <p:spPr>
                <a:xfrm>
                  <a:off x="5125561" y="214763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5" name="pt109">
                  <a:extLst>
                    <a:ext uri="{FF2B5EF4-FFF2-40B4-BE49-F238E27FC236}">
                      <a16:creationId xmlns:a16="http://schemas.microsoft.com/office/drawing/2014/main" id="{6281439D-23E1-B81E-B737-221CB2B1E204}"/>
                    </a:ext>
                  </a:extLst>
                </p:cNvPr>
                <p:cNvSpPr/>
                <p:nvPr/>
              </p:nvSpPr>
              <p:spPr>
                <a:xfrm>
                  <a:off x="5354603" y="399868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6" name="pt110">
                  <a:extLst>
                    <a:ext uri="{FF2B5EF4-FFF2-40B4-BE49-F238E27FC236}">
                      <a16:creationId xmlns:a16="http://schemas.microsoft.com/office/drawing/2014/main" id="{0EB5C376-ABA3-0454-BA59-CD2A7F76AD60}"/>
                    </a:ext>
                  </a:extLst>
                </p:cNvPr>
                <p:cNvSpPr/>
                <p:nvPr/>
              </p:nvSpPr>
              <p:spPr>
                <a:xfrm>
                  <a:off x="2754611" y="274330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7" name="pt111">
                  <a:extLst>
                    <a:ext uri="{FF2B5EF4-FFF2-40B4-BE49-F238E27FC236}">
                      <a16:creationId xmlns:a16="http://schemas.microsoft.com/office/drawing/2014/main" id="{D8225CE7-D30D-B7AC-857D-AF406D26FE07}"/>
                    </a:ext>
                  </a:extLst>
                </p:cNvPr>
                <p:cNvSpPr/>
                <p:nvPr/>
              </p:nvSpPr>
              <p:spPr>
                <a:xfrm>
                  <a:off x="4300135" y="279163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8" name="pt112">
                  <a:extLst>
                    <a:ext uri="{FF2B5EF4-FFF2-40B4-BE49-F238E27FC236}">
                      <a16:creationId xmlns:a16="http://schemas.microsoft.com/office/drawing/2014/main" id="{0A99177C-0645-3626-AFCB-82F6F8A5C0C7}"/>
                    </a:ext>
                  </a:extLst>
                </p:cNvPr>
                <p:cNvSpPr/>
                <p:nvPr/>
              </p:nvSpPr>
              <p:spPr>
                <a:xfrm>
                  <a:off x="2096707" y="416501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9" name="pt113">
                  <a:extLst>
                    <a:ext uri="{FF2B5EF4-FFF2-40B4-BE49-F238E27FC236}">
                      <a16:creationId xmlns:a16="http://schemas.microsoft.com/office/drawing/2014/main" id="{9C90F64C-3512-E9E6-CA05-2F0A8F2B2614}"/>
                    </a:ext>
                  </a:extLst>
                </p:cNvPr>
                <p:cNvSpPr/>
                <p:nvPr/>
              </p:nvSpPr>
              <p:spPr>
                <a:xfrm>
                  <a:off x="5423368" y="373813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0" name="pt114">
                  <a:extLst>
                    <a:ext uri="{FF2B5EF4-FFF2-40B4-BE49-F238E27FC236}">
                      <a16:creationId xmlns:a16="http://schemas.microsoft.com/office/drawing/2014/main" id="{E4E9D7D7-F7B9-24DD-B1A8-98831F9D9974}"/>
                    </a:ext>
                  </a:extLst>
                </p:cNvPr>
                <p:cNvSpPr/>
                <p:nvPr/>
              </p:nvSpPr>
              <p:spPr>
                <a:xfrm>
                  <a:off x="4660671" y="298849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1" name="pt115">
                  <a:extLst>
                    <a:ext uri="{FF2B5EF4-FFF2-40B4-BE49-F238E27FC236}">
                      <a16:creationId xmlns:a16="http://schemas.microsoft.com/office/drawing/2014/main" id="{ECD71308-A93F-6F63-5CE2-38C29990E2B0}"/>
                    </a:ext>
                  </a:extLst>
                </p:cNvPr>
                <p:cNvSpPr/>
                <p:nvPr/>
              </p:nvSpPr>
              <p:spPr>
                <a:xfrm>
                  <a:off x="1925082" y="2800298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2" name="pt116">
                  <a:extLst>
                    <a:ext uri="{FF2B5EF4-FFF2-40B4-BE49-F238E27FC236}">
                      <a16:creationId xmlns:a16="http://schemas.microsoft.com/office/drawing/2014/main" id="{46BE708C-2930-4836-3BE1-203E2292DFCC}"/>
                    </a:ext>
                  </a:extLst>
                </p:cNvPr>
                <p:cNvSpPr/>
                <p:nvPr/>
              </p:nvSpPr>
              <p:spPr>
                <a:xfrm>
                  <a:off x="3050771" y="194291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3" name="pt117">
                  <a:extLst>
                    <a:ext uri="{FF2B5EF4-FFF2-40B4-BE49-F238E27FC236}">
                      <a16:creationId xmlns:a16="http://schemas.microsoft.com/office/drawing/2014/main" id="{9C9ABAB4-910F-55B6-3160-4725652AF380}"/>
                    </a:ext>
                  </a:extLst>
                </p:cNvPr>
                <p:cNvSpPr/>
                <p:nvPr/>
              </p:nvSpPr>
              <p:spPr>
                <a:xfrm>
                  <a:off x="4598938" y="463398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4" name="pt118">
                  <a:extLst>
                    <a:ext uri="{FF2B5EF4-FFF2-40B4-BE49-F238E27FC236}">
                      <a16:creationId xmlns:a16="http://schemas.microsoft.com/office/drawing/2014/main" id="{D1167DA7-36CE-11F5-48C9-77F80B770BA6}"/>
                    </a:ext>
                  </a:extLst>
                </p:cNvPr>
                <p:cNvSpPr/>
                <p:nvPr/>
              </p:nvSpPr>
              <p:spPr>
                <a:xfrm>
                  <a:off x="2085118" y="318180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5" name="pt119">
                  <a:extLst>
                    <a:ext uri="{FF2B5EF4-FFF2-40B4-BE49-F238E27FC236}">
                      <a16:creationId xmlns:a16="http://schemas.microsoft.com/office/drawing/2014/main" id="{2EF4615D-F71B-3396-14DB-D54E13707FA1}"/>
                    </a:ext>
                  </a:extLst>
                </p:cNvPr>
                <p:cNvSpPr/>
                <p:nvPr/>
              </p:nvSpPr>
              <p:spPr>
                <a:xfrm>
                  <a:off x="5121464" y="4671698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6" name="pt120">
                  <a:extLst>
                    <a:ext uri="{FF2B5EF4-FFF2-40B4-BE49-F238E27FC236}">
                      <a16:creationId xmlns:a16="http://schemas.microsoft.com/office/drawing/2014/main" id="{80722592-A593-2617-ADBA-F68596063A53}"/>
                    </a:ext>
                  </a:extLst>
                </p:cNvPr>
                <p:cNvSpPr/>
                <p:nvPr/>
              </p:nvSpPr>
              <p:spPr>
                <a:xfrm>
                  <a:off x="2879256" y="339400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7" name="pt121">
                  <a:extLst>
                    <a:ext uri="{FF2B5EF4-FFF2-40B4-BE49-F238E27FC236}">
                      <a16:creationId xmlns:a16="http://schemas.microsoft.com/office/drawing/2014/main" id="{C922014F-3C8B-C2EB-EE87-9B17A08E18E0}"/>
                    </a:ext>
                  </a:extLst>
                </p:cNvPr>
                <p:cNvSpPr/>
                <p:nvPr/>
              </p:nvSpPr>
              <p:spPr>
                <a:xfrm>
                  <a:off x="1923153" y="395079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8" name="pt122">
                  <a:extLst>
                    <a:ext uri="{FF2B5EF4-FFF2-40B4-BE49-F238E27FC236}">
                      <a16:creationId xmlns:a16="http://schemas.microsoft.com/office/drawing/2014/main" id="{08DB50A3-4A74-502B-1B78-4DA1C7B2D4EF}"/>
                    </a:ext>
                  </a:extLst>
                </p:cNvPr>
                <p:cNvSpPr/>
                <p:nvPr/>
              </p:nvSpPr>
              <p:spPr>
                <a:xfrm>
                  <a:off x="3005174" y="231113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19" name="pt123">
                  <a:extLst>
                    <a:ext uri="{FF2B5EF4-FFF2-40B4-BE49-F238E27FC236}">
                      <a16:creationId xmlns:a16="http://schemas.microsoft.com/office/drawing/2014/main" id="{97F406A9-D2A6-D3A1-27B1-31E204676985}"/>
                    </a:ext>
                  </a:extLst>
                </p:cNvPr>
                <p:cNvSpPr/>
                <p:nvPr/>
              </p:nvSpPr>
              <p:spPr>
                <a:xfrm>
                  <a:off x="4202890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0" name="pt124">
                  <a:extLst>
                    <a:ext uri="{FF2B5EF4-FFF2-40B4-BE49-F238E27FC236}">
                      <a16:creationId xmlns:a16="http://schemas.microsoft.com/office/drawing/2014/main" id="{3AF06FE4-B566-5F5A-3CF4-4D21258B7965}"/>
                    </a:ext>
                  </a:extLst>
                </p:cNvPr>
                <p:cNvSpPr/>
                <p:nvPr/>
              </p:nvSpPr>
              <p:spPr>
                <a:xfrm>
                  <a:off x="2245637" y="244932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1" name="pt125">
                  <a:extLst>
                    <a:ext uri="{FF2B5EF4-FFF2-40B4-BE49-F238E27FC236}">
                      <a16:creationId xmlns:a16="http://schemas.microsoft.com/office/drawing/2014/main" id="{0DD32E56-7624-B4EE-5795-147824888A76}"/>
                    </a:ext>
                  </a:extLst>
                </p:cNvPr>
                <p:cNvSpPr/>
                <p:nvPr/>
              </p:nvSpPr>
              <p:spPr>
                <a:xfrm>
                  <a:off x="5108513" y="319929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2" name="pt126">
                  <a:extLst>
                    <a:ext uri="{FF2B5EF4-FFF2-40B4-BE49-F238E27FC236}">
                      <a16:creationId xmlns:a16="http://schemas.microsoft.com/office/drawing/2014/main" id="{33E28BC4-40F8-251F-2281-8C22F44B50DB}"/>
                    </a:ext>
                  </a:extLst>
                </p:cNvPr>
                <p:cNvSpPr/>
                <p:nvPr/>
              </p:nvSpPr>
              <p:spPr>
                <a:xfrm>
                  <a:off x="1979984" y="3805503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3" name="pt127">
                  <a:extLst>
                    <a:ext uri="{FF2B5EF4-FFF2-40B4-BE49-F238E27FC236}">
                      <a16:creationId xmlns:a16="http://schemas.microsoft.com/office/drawing/2014/main" id="{FD2F1D99-D2EA-14EA-433D-5492B2B08E74}"/>
                    </a:ext>
                  </a:extLst>
                </p:cNvPr>
                <p:cNvSpPr/>
                <p:nvPr/>
              </p:nvSpPr>
              <p:spPr>
                <a:xfrm>
                  <a:off x="5507320" y="261420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4" name="pt128">
                  <a:extLst>
                    <a:ext uri="{FF2B5EF4-FFF2-40B4-BE49-F238E27FC236}">
                      <a16:creationId xmlns:a16="http://schemas.microsoft.com/office/drawing/2014/main" id="{829640E8-5B6B-A509-FF44-E7BB2D11B0DC}"/>
                    </a:ext>
                  </a:extLst>
                </p:cNvPr>
                <p:cNvSpPr/>
                <p:nvPr/>
              </p:nvSpPr>
              <p:spPr>
                <a:xfrm>
                  <a:off x="5496228" y="53531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" name="pt129">
                  <a:extLst>
                    <a:ext uri="{FF2B5EF4-FFF2-40B4-BE49-F238E27FC236}">
                      <a16:creationId xmlns:a16="http://schemas.microsoft.com/office/drawing/2014/main" id="{FD0E3ED9-86BB-5B67-770C-7B34E5DE44FF}"/>
                    </a:ext>
                  </a:extLst>
                </p:cNvPr>
                <p:cNvSpPr/>
                <p:nvPr/>
              </p:nvSpPr>
              <p:spPr>
                <a:xfrm>
                  <a:off x="5185502" y="234364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6" name="pt130">
                  <a:extLst>
                    <a:ext uri="{FF2B5EF4-FFF2-40B4-BE49-F238E27FC236}">
                      <a16:creationId xmlns:a16="http://schemas.microsoft.com/office/drawing/2014/main" id="{D3FF6E9E-144E-DA34-BFB7-ECC2E93ACD15}"/>
                    </a:ext>
                  </a:extLst>
                </p:cNvPr>
                <p:cNvSpPr/>
                <p:nvPr/>
              </p:nvSpPr>
              <p:spPr>
                <a:xfrm>
                  <a:off x="1961577" y="293797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7" name="pt131">
                  <a:extLst>
                    <a:ext uri="{FF2B5EF4-FFF2-40B4-BE49-F238E27FC236}">
                      <a16:creationId xmlns:a16="http://schemas.microsoft.com/office/drawing/2014/main" id="{B9AA8A93-9FA8-765E-25B3-1D346F9E17DA}"/>
                    </a:ext>
                  </a:extLst>
                </p:cNvPr>
                <p:cNvSpPr/>
                <p:nvPr/>
              </p:nvSpPr>
              <p:spPr>
                <a:xfrm>
                  <a:off x="2233012" y="414474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8" name="pt132">
                  <a:extLst>
                    <a:ext uri="{FF2B5EF4-FFF2-40B4-BE49-F238E27FC236}">
                      <a16:creationId xmlns:a16="http://schemas.microsoft.com/office/drawing/2014/main" id="{83720745-35B8-632E-95E8-955DD2692D2D}"/>
                    </a:ext>
                  </a:extLst>
                </p:cNvPr>
                <p:cNvSpPr/>
                <p:nvPr/>
              </p:nvSpPr>
              <p:spPr>
                <a:xfrm>
                  <a:off x="3030872" y="309254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9" name="pt133">
                  <a:extLst>
                    <a:ext uri="{FF2B5EF4-FFF2-40B4-BE49-F238E27FC236}">
                      <a16:creationId xmlns:a16="http://schemas.microsoft.com/office/drawing/2014/main" id="{4288E5F2-C6B5-8486-63DC-FDF0EA14B27D}"/>
                    </a:ext>
                  </a:extLst>
                </p:cNvPr>
                <p:cNvSpPr/>
                <p:nvPr/>
              </p:nvSpPr>
              <p:spPr>
                <a:xfrm>
                  <a:off x="5202115" y="53531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0" name="pt134">
                  <a:extLst>
                    <a:ext uri="{FF2B5EF4-FFF2-40B4-BE49-F238E27FC236}">
                      <a16:creationId xmlns:a16="http://schemas.microsoft.com/office/drawing/2014/main" id="{767132C5-31DB-E41A-9E3A-871340D562B0}"/>
                    </a:ext>
                  </a:extLst>
                </p:cNvPr>
                <p:cNvSpPr/>
                <p:nvPr/>
              </p:nvSpPr>
              <p:spPr>
                <a:xfrm>
                  <a:off x="2285162" y="43026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1" name="pt135">
                  <a:extLst>
                    <a:ext uri="{FF2B5EF4-FFF2-40B4-BE49-F238E27FC236}">
                      <a16:creationId xmlns:a16="http://schemas.microsoft.com/office/drawing/2014/main" id="{2EFC3B5C-B2CB-313E-2660-73042143EBA8}"/>
                    </a:ext>
                  </a:extLst>
                </p:cNvPr>
                <p:cNvSpPr/>
                <p:nvPr/>
              </p:nvSpPr>
              <p:spPr>
                <a:xfrm>
                  <a:off x="2286371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2" name="pt136">
                  <a:extLst>
                    <a:ext uri="{FF2B5EF4-FFF2-40B4-BE49-F238E27FC236}">
                      <a16:creationId xmlns:a16="http://schemas.microsoft.com/office/drawing/2014/main" id="{DF77F78B-FC31-83CB-0172-3D8C71392AE9}"/>
                    </a:ext>
                  </a:extLst>
                </p:cNvPr>
                <p:cNvSpPr/>
                <p:nvPr/>
              </p:nvSpPr>
              <p:spPr>
                <a:xfrm>
                  <a:off x="2969034" y="282561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3" name="pt137">
                  <a:extLst>
                    <a:ext uri="{FF2B5EF4-FFF2-40B4-BE49-F238E27FC236}">
                      <a16:creationId xmlns:a16="http://schemas.microsoft.com/office/drawing/2014/main" id="{216668B4-8FFF-C0D6-2D9C-7955AE4926E1}"/>
                    </a:ext>
                  </a:extLst>
                </p:cNvPr>
                <p:cNvSpPr/>
                <p:nvPr/>
              </p:nvSpPr>
              <p:spPr>
                <a:xfrm>
                  <a:off x="3015319" y="226622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4" name="pt138">
                  <a:extLst>
                    <a:ext uri="{FF2B5EF4-FFF2-40B4-BE49-F238E27FC236}">
                      <a16:creationId xmlns:a16="http://schemas.microsoft.com/office/drawing/2014/main" id="{3D3C1E60-EE68-3501-BE21-E894E9A18EEA}"/>
                    </a:ext>
                  </a:extLst>
                </p:cNvPr>
                <p:cNvSpPr/>
                <p:nvPr/>
              </p:nvSpPr>
              <p:spPr>
                <a:xfrm>
                  <a:off x="5402450" y="427199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" name="pt139">
                  <a:extLst>
                    <a:ext uri="{FF2B5EF4-FFF2-40B4-BE49-F238E27FC236}">
                      <a16:creationId xmlns:a16="http://schemas.microsoft.com/office/drawing/2014/main" id="{6BFAF374-4357-67B1-5D09-4671ABB391CD}"/>
                    </a:ext>
                  </a:extLst>
                </p:cNvPr>
                <p:cNvSpPr/>
                <p:nvPr/>
              </p:nvSpPr>
              <p:spPr>
                <a:xfrm>
                  <a:off x="2854292" y="372543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" name="pt140">
                  <a:extLst>
                    <a:ext uri="{FF2B5EF4-FFF2-40B4-BE49-F238E27FC236}">
                      <a16:creationId xmlns:a16="http://schemas.microsoft.com/office/drawing/2014/main" id="{B22FD906-5948-6075-CD25-8E6C4088AA63}"/>
                    </a:ext>
                  </a:extLst>
                </p:cNvPr>
                <p:cNvSpPr/>
                <p:nvPr/>
              </p:nvSpPr>
              <p:spPr>
                <a:xfrm>
                  <a:off x="4613019" y="408607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" name="pt141">
                  <a:extLst>
                    <a:ext uri="{FF2B5EF4-FFF2-40B4-BE49-F238E27FC236}">
                      <a16:creationId xmlns:a16="http://schemas.microsoft.com/office/drawing/2014/main" id="{1DB2AA51-BA20-40B5-711F-5C648B6AB383}"/>
                    </a:ext>
                  </a:extLst>
                </p:cNvPr>
                <p:cNvSpPr/>
                <p:nvPr/>
              </p:nvSpPr>
              <p:spPr>
                <a:xfrm>
                  <a:off x="2068803" y="347696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" name="pt142">
                  <a:extLst>
                    <a:ext uri="{FF2B5EF4-FFF2-40B4-BE49-F238E27FC236}">
                      <a16:creationId xmlns:a16="http://schemas.microsoft.com/office/drawing/2014/main" id="{299738B4-3491-2E79-D207-28D2E09F12FE}"/>
                    </a:ext>
                  </a:extLst>
                </p:cNvPr>
                <p:cNvSpPr/>
                <p:nvPr/>
              </p:nvSpPr>
              <p:spPr>
                <a:xfrm>
                  <a:off x="3074957" y="212083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" name="pt143">
                  <a:extLst>
                    <a:ext uri="{FF2B5EF4-FFF2-40B4-BE49-F238E27FC236}">
                      <a16:creationId xmlns:a16="http://schemas.microsoft.com/office/drawing/2014/main" id="{3EC348F7-B542-CC58-F6E4-01B558C01B27}"/>
                    </a:ext>
                  </a:extLst>
                </p:cNvPr>
                <p:cNvSpPr/>
                <p:nvPr/>
              </p:nvSpPr>
              <p:spPr>
                <a:xfrm>
                  <a:off x="2129714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" name="pt144">
                  <a:extLst>
                    <a:ext uri="{FF2B5EF4-FFF2-40B4-BE49-F238E27FC236}">
                      <a16:creationId xmlns:a16="http://schemas.microsoft.com/office/drawing/2014/main" id="{4341E662-3150-A23B-0ECD-35865788A4E3}"/>
                    </a:ext>
                  </a:extLst>
                </p:cNvPr>
                <p:cNvSpPr/>
                <p:nvPr/>
              </p:nvSpPr>
              <p:spPr>
                <a:xfrm>
                  <a:off x="5241817" y="344119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1" name="pt145">
                  <a:extLst>
                    <a:ext uri="{FF2B5EF4-FFF2-40B4-BE49-F238E27FC236}">
                      <a16:creationId xmlns:a16="http://schemas.microsoft.com/office/drawing/2014/main" id="{EC41FA99-9A20-4D70-D73A-0995C220DB66}"/>
                    </a:ext>
                  </a:extLst>
                </p:cNvPr>
                <p:cNvSpPr/>
                <p:nvPr/>
              </p:nvSpPr>
              <p:spPr>
                <a:xfrm>
                  <a:off x="1994065" y="251151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2" name="pt146">
                  <a:extLst>
                    <a:ext uri="{FF2B5EF4-FFF2-40B4-BE49-F238E27FC236}">
                      <a16:creationId xmlns:a16="http://schemas.microsoft.com/office/drawing/2014/main" id="{C89DBC53-59D2-58BC-BC29-9A1E58F91540}"/>
                    </a:ext>
                  </a:extLst>
                </p:cNvPr>
                <p:cNvSpPr/>
                <p:nvPr/>
              </p:nvSpPr>
              <p:spPr>
                <a:xfrm>
                  <a:off x="5516287" y="29785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3" name="pt147">
                  <a:extLst>
                    <a:ext uri="{FF2B5EF4-FFF2-40B4-BE49-F238E27FC236}">
                      <a16:creationId xmlns:a16="http://schemas.microsoft.com/office/drawing/2014/main" id="{9F277969-4BEE-3BE8-8E9D-94BF2BAF9E08}"/>
                    </a:ext>
                  </a:extLst>
                </p:cNvPr>
                <p:cNvSpPr/>
                <p:nvPr/>
              </p:nvSpPr>
              <p:spPr>
                <a:xfrm>
                  <a:off x="2168165" y="226838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4" name="pt148">
                  <a:extLst>
                    <a:ext uri="{FF2B5EF4-FFF2-40B4-BE49-F238E27FC236}">
                      <a16:creationId xmlns:a16="http://schemas.microsoft.com/office/drawing/2014/main" id="{A0BFB76C-6252-5BED-17A3-F2153C794148}"/>
                    </a:ext>
                  </a:extLst>
                </p:cNvPr>
                <p:cNvSpPr/>
                <p:nvPr/>
              </p:nvSpPr>
              <p:spPr>
                <a:xfrm>
                  <a:off x="4619064" y="270874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5" name="pt149">
                  <a:extLst>
                    <a:ext uri="{FF2B5EF4-FFF2-40B4-BE49-F238E27FC236}">
                      <a16:creationId xmlns:a16="http://schemas.microsoft.com/office/drawing/2014/main" id="{317A6D87-9B58-0E61-4637-2C24D05F26D7}"/>
                    </a:ext>
                  </a:extLst>
                </p:cNvPr>
                <p:cNvSpPr/>
                <p:nvPr/>
              </p:nvSpPr>
              <p:spPr>
                <a:xfrm>
                  <a:off x="2233647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" name="pt150">
                  <a:extLst>
                    <a:ext uri="{FF2B5EF4-FFF2-40B4-BE49-F238E27FC236}">
                      <a16:creationId xmlns:a16="http://schemas.microsoft.com/office/drawing/2014/main" id="{3B8F75EC-1D76-9C86-F4E6-1AD4832E0A4D}"/>
                    </a:ext>
                  </a:extLst>
                </p:cNvPr>
                <p:cNvSpPr/>
                <p:nvPr/>
              </p:nvSpPr>
              <p:spPr>
                <a:xfrm>
                  <a:off x="2987220" y="313126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7" name="pt151">
                  <a:extLst>
                    <a:ext uri="{FF2B5EF4-FFF2-40B4-BE49-F238E27FC236}">
                      <a16:creationId xmlns:a16="http://schemas.microsoft.com/office/drawing/2014/main" id="{247B2393-6FDB-BCB1-D37F-28F1B3EC868E}"/>
                    </a:ext>
                  </a:extLst>
                </p:cNvPr>
                <p:cNvSpPr/>
                <p:nvPr/>
              </p:nvSpPr>
              <p:spPr>
                <a:xfrm>
                  <a:off x="5385466" y="221908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8" name="pt152">
                  <a:extLst>
                    <a:ext uri="{FF2B5EF4-FFF2-40B4-BE49-F238E27FC236}">
                      <a16:creationId xmlns:a16="http://schemas.microsoft.com/office/drawing/2014/main" id="{14DA1C32-30E7-AEC1-2216-B58EF92C232D}"/>
                    </a:ext>
                  </a:extLst>
                </p:cNvPr>
                <p:cNvSpPr/>
                <p:nvPr/>
              </p:nvSpPr>
              <p:spPr>
                <a:xfrm>
                  <a:off x="2728303" y="4196669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9" name="pt153">
                  <a:extLst>
                    <a:ext uri="{FF2B5EF4-FFF2-40B4-BE49-F238E27FC236}">
                      <a16:creationId xmlns:a16="http://schemas.microsoft.com/office/drawing/2014/main" id="{31C2C419-BBFA-09FE-35EB-B1A034A60FCB}"/>
                    </a:ext>
                  </a:extLst>
                </p:cNvPr>
                <p:cNvSpPr/>
                <p:nvPr/>
              </p:nvSpPr>
              <p:spPr>
                <a:xfrm>
                  <a:off x="2084587" y="282536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0" name="pt154">
                  <a:extLst>
                    <a:ext uri="{FF2B5EF4-FFF2-40B4-BE49-F238E27FC236}">
                      <a16:creationId xmlns:a16="http://schemas.microsoft.com/office/drawing/2014/main" id="{AD565820-CDA7-7911-E21F-C4B16197E80C}"/>
                    </a:ext>
                  </a:extLst>
                </p:cNvPr>
                <p:cNvSpPr/>
                <p:nvPr/>
              </p:nvSpPr>
              <p:spPr>
                <a:xfrm>
                  <a:off x="3164896" y="248738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1" name="pt155">
                  <a:extLst>
                    <a:ext uri="{FF2B5EF4-FFF2-40B4-BE49-F238E27FC236}">
                      <a16:creationId xmlns:a16="http://schemas.microsoft.com/office/drawing/2014/main" id="{EA86566A-B0FA-441B-71EE-58D833451520}"/>
                    </a:ext>
                  </a:extLst>
                </p:cNvPr>
                <p:cNvSpPr/>
                <p:nvPr/>
              </p:nvSpPr>
              <p:spPr>
                <a:xfrm>
                  <a:off x="2060023" y="356405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2" name="pt156">
                  <a:extLst>
                    <a:ext uri="{FF2B5EF4-FFF2-40B4-BE49-F238E27FC236}">
                      <a16:creationId xmlns:a16="http://schemas.microsoft.com/office/drawing/2014/main" id="{79200155-2673-6A6A-010D-A30D63EE4FFB}"/>
                    </a:ext>
                  </a:extLst>
                </p:cNvPr>
                <p:cNvSpPr/>
                <p:nvPr/>
              </p:nvSpPr>
              <p:spPr>
                <a:xfrm>
                  <a:off x="4205185" y="312016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3" name="pt157">
                  <a:extLst>
                    <a:ext uri="{FF2B5EF4-FFF2-40B4-BE49-F238E27FC236}">
                      <a16:creationId xmlns:a16="http://schemas.microsoft.com/office/drawing/2014/main" id="{6EFC66B1-5199-BD8D-4E10-D98501D273B4}"/>
                    </a:ext>
                  </a:extLst>
                </p:cNvPr>
                <p:cNvSpPr/>
                <p:nvPr/>
              </p:nvSpPr>
              <p:spPr>
                <a:xfrm>
                  <a:off x="3137282" y="270684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4" name="pt158">
                  <a:extLst>
                    <a:ext uri="{FF2B5EF4-FFF2-40B4-BE49-F238E27FC236}">
                      <a16:creationId xmlns:a16="http://schemas.microsoft.com/office/drawing/2014/main" id="{12035280-1921-E333-F1A6-7666C11C2DB4}"/>
                    </a:ext>
                  </a:extLst>
                </p:cNvPr>
                <p:cNvSpPr/>
                <p:nvPr/>
              </p:nvSpPr>
              <p:spPr>
                <a:xfrm>
                  <a:off x="5260312" y="447845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5" name="pt159">
                  <a:extLst>
                    <a:ext uri="{FF2B5EF4-FFF2-40B4-BE49-F238E27FC236}">
                      <a16:creationId xmlns:a16="http://schemas.microsoft.com/office/drawing/2014/main" id="{C05C63D4-498F-7D9A-D428-F0360312BD6D}"/>
                    </a:ext>
                  </a:extLst>
                </p:cNvPr>
                <p:cNvSpPr/>
                <p:nvPr/>
              </p:nvSpPr>
              <p:spPr>
                <a:xfrm>
                  <a:off x="4357540" y="2793535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6" name="pt160">
                  <a:extLst>
                    <a:ext uri="{FF2B5EF4-FFF2-40B4-BE49-F238E27FC236}">
                      <a16:creationId xmlns:a16="http://schemas.microsoft.com/office/drawing/2014/main" id="{20135FE1-940A-4BFE-446E-43B39B18A951}"/>
                    </a:ext>
                  </a:extLst>
                </p:cNvPr>
                <p:cNvSpPr/>
                <p:nvPr/>
              </p:nvSpPr>
              <p:spPr>
                <a:xfrm>
                  <a:off x="2751430" y="279048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7" name="pt161">
                  <a:extLst>
                    <a:ext uri="{FF2B5EF4-FFF2-40B4-BE49-F238E27FC236}">
                      <a16:creationId xmlns:a16="http://schemas.microsoft.com/office/drawing/2014/main" id="{B4E9C335-39D7-F283-1C49-F6AE947EA9CC}"/>
                    </a:ext>
                  </a:extLst>
                </p:cNvPr>
                <p:cNvSpPr/>
                <p:nvPr/>
              </p:nvSpPr>
              <p:spPr>
                <a:xfrm>
                  <a:off x="2101552" y="377557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8" name="pt162">
                  <a:extLst>
                    <a:ext uri="{FF2B5EF4-FFF2-40B4-BE49-F238E27FC236}">
                      <a16:creationId xmlns:a16="http://schemas.microsoft.com/office/drawing/2014/main" id="{C59E11F2-E699-FFCA-9D81-BCABF6BDA3BE}"/>
                    </a:ext>
                  </a:extLst>
                </p:cNvPr>
                <p:cNvSpPr/>
                <p:nvPr/>
              </p:nvSpPr>
              <p:spPr>
                <a:xfrm>
                  <a:off x="1886830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9" name="pt163">
                  <a:extLst>
                    <a:ext uri="{FF2B5EF4-FFF2-40B4-BE49-F238E27FC236}">
                      <a16:creationId xmlns:a16="http://schemas.microsoft.com/office/drawing/2014/main" id="{5C1E486A-9D17-8610-E9FA-432BA7A84AAC}"/>
                    </a:ext>
                  </a:extLst>
                </p:cNvPr>
                <p:cNvSpPr/>
                <p:nvPr/>
              </p:nvSpPr>
              <p:spPr>
                <a:xfrm>
                  <a:off x="5091543" y="364156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0" name="pt164">
                  <a:extLst>
                    <a:ext uri="{FF2B5EF4-FFF2-40B4-BE49-F238E27FC236}">
                      <a16:creationId xmlns:a16="http://schemas.microsoft.com/office/drawing/2014/main" id="{F1C38068-07BD-1ABC-39E4-F438C97553AA}"/>
                    </a:ext>
                  </a:extLst>
                </p:cNvPr>
                <p:cNvSpPr/>
                <p:nvPr/>
              </p:nvSpPr>
              <p:spPr>
                <a:xfrm>
                  <a:off x="5325014" y="366205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1" name="pt165">
                  <a:extLst>
                    <a:ext uri="{FF2B5EF4-FFF2-40B4-BE49-F238E27FC236}">
                      <a16:creationId xmlns:a16="http://schemas.microsoft.com/office/drawing/2014/main" id="{D9998068-780D-42A4-59C4-FD7EB85DBEAA}"/>
                    </a:ext>
                  </a:extLst>
                </p:cNvPr>
                <p:cNvSpPr/>
                <p:nvPr/>
              </p:nvSpPr>
              <p:spPr>
                <a:xfrm>
                  <a:off x="5273119" y="249211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2" name="pt166">
                  <a:extLst>
                    <a:ext uri="{FF2B5EF4-FFF2-40B4-BE49-F238E27FC236}">
                      <a16:creationId xmlns:a16="http://schemas.microsoft.com/office/drawing/2014/main" id="{D8EE4FA8-E783-FEA8-6792-225B518072B4}"/>
                    </a:ext>
                  </a:extLst>
                </p:cNvPr>
                <p:cNvSpPr/>
                <p:nvPr/>
              </p:nvSpPr>
              <p:spPr>
                <a:xfrm>
                  <a:off x="5088068" y="53531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3" name="pt167">
                  <a:extLst>
                    <a:ext uri="{FF2B5EF4-FFF2-40B4-BE49-F238E27FC236}">
                      <a16:creationId xmlns:a16="http://schemas.microsoft.com/office/drawing/2014/main" id="{E30BBB22-D8AD-E84A-6E8F-E0C56CB533C4}"/>
                    </a:ext>
                  </a:extLst>
                </p:cNvPr>
                <p:cNvSpPr/>
                <p:nvPr/>
              </p:nvSpPr>
              <p:spPr>
                <a:xfrm>
                  <a:off x="3042061" y="212510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4" name="pt168">
                  <a:extLst>
                    <a:ext uri="{FF2B5EF4-FFF2-40B4-BE49-F238E27FC236}">
                      <a16:creationId xmlns:a16="http://schemas.microsoft.com/office/drawing/2014/main" id="{F27CD22F-7A2A-082E-2FCF-33623C008160}"/>
                    </a:ext>
                  </a:extLst>
                </p:cNvPr>
                <p:cNvSpPr/>
                <p:nvPr/>
              </p:nvSpPr>
              <p:spPr>
                <a:xfrm>
                  <a:off x="5493205" y="321535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5" name="pt169">
                  <a:extLst>
                    <a:ext uri="{FF2B5EF4-FFF2-40B4-BE49-F238E27FC236}">
                      <a16:creationId xmlns:a16="http://schemas.microsoft.com/office/drawing/2014/main" id="{B34C60B9-C59D-96AE-12E1-E36071DCA70F}"/>
                    </a:ext>
                  </a:extLst>
                </p:cNvPr>
                <p:cNvSpPr/>
                <p:nvPr/>
              </p:nvSpPr>
              <p:spPr>
                <a:xfrm>
                  <a:off x="3052263" y="1821543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6" name="pt170">
                  <a:extLst>
                    <a:ext uri="{FF2B5EF4-FFF2-40B4-BE49-F238E27FC236}">
                      <a16:creationId xmlns:a16="http://schemas.microsoft.com/office/drawing/2014/main" id="{A386DFB0-6F90-7CA4-64DD-9877202A13AA}"/>
                    </a:ext>
                  </a:extLst>
                </p:cNvPr>
                <p:cNvSpPr/>
                <p:nvPr/>
              </p:nvSpPr>
              <p:spPr>
                <a:xfrm>
                  <a:off x="2000559" y="377436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7" name="pt171">
                  <a:extLst>
                    <a:ext uri="{FF2B5EF4-FFF2-40B4-BE49-F238E27FC236}">
                      <a16:creationId xmlns:a16="http://schemas.microsoft.com/office/drawing/2014/main" id="{B52359C7-55F9-E94B-A3F7-8841A18684EE}"/>
                    </a:ext>
                  </a:extLst>
                </p:cNvPr>
                <p:cNvSpPr/>
                <p:nvPr/>
              </p:nvSpPr>
              <p:spPr>
                <a:xfrm>
                  <a:off x="4511932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8" name="pt172">
                  <a:extLst>
                    <a:ext uri="{FF2B5EF4-FFF2-40B4-BE49-F238E27FC236}">
                      <a16:creationId xmlns:a16="http://schemas.microsoft.com/office/drawing/2014/main" id="{5935E9DC-E890-2854-3DCE-285A2A00C794}"/>
                    </a:ext>
                  </a:extLst>
                </p:cNvPr>
                <p:cNvSpPr/>
                <p:nvPr/>
              </p:nvSpPr>
              <p:spPr>
                <a:xfrm>
                  <a:off x="2875643" y="257658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9" name="pt173">
                  <a:extLst>
                    <a:ext uri="{FF2B5EF4-FFF2-40B4-BE49-F238E27FC236}">
                      <a16:creationId xmlns:a16="http://schemas.microsoft.com/office/drawing/2014/main" id="{26D9AAD7-91EB-03F0-AC56-904BED065EA0}"/>
                    </a:ext>
                  </a:extLst>
                </p:cNvPr>
                <p:cNvSpPr/>
                <p:nvPr/>
              </p:nvSpPr>
              <p:spPr>
                <a:xfrm>
                  <a:off x="1959760" y="4164076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0" name="pt174">
                  <a:extLst>
                    <a:ext uri="{FF2B5EF4-FFF2-40B4-BE49-F238E27FC236}">
                      <a16:creationId xmlns:a16="http://schemas.microsoft.com/office/drawing/2014/main" id="{0DEBB8B3-9DCB-34C0-E2EE-8D8345740027}"/>
                    </a:ext>
                  </a:extLst>
                </p:cNvPr>
                <p:cNvSpPr/>
                <p:nvPr/>
              </p:nvSpPr>
              <p:spPr>
                <a:xfrm>
                  <a:off x="1859135" y="3661939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1" name="pt175">
                  <a:extLst>
                    <a:ext uri="{FF2B5EF4-FFF2-40B4-BE49-F238E27FC236}">
                      <a16:creationId xmlns:a16="http://schemas.microsoft.com/office/drawing/2014/main" id="{862B8B88-35D7-9195-B87C-84562DEE63FC}"/>
                    </a:ext>
                  </a:extLst>
                </p:cNvPr>
                <p:cNvSpPr/>
                <p:nvPr/>
              </p:nvSpPr>
              <p:spPr>
                <a:xfrm>
                  <a:off x="2103664" y="3572496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2" name="pt176">
                  <a:extLst>
                    <a:ext uri="{FF2B5EF4-FFF2-40B4-BE49-F238E27FC236}">
                      <a16:creationId xmlns:a16="http://schemas.microsoft.com/office/drawing/2014/main" id="{84A71E66-FFF4-B70C-79CF-D041EB45B03F}"/>
                    </a:ext>
                  </a:extLst>
                </p:cNvPr>
                <p:cNvSpPr/>
                <p:nvPr/>
              </p:nvSpPr>
              <p:spPr>
                <a:xfrm>
                  <a:off x="3119603" y="328481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3" name="pt177">
                  <a:extLst>
                    <a:ext uri="{FF2B5EF4-FFF2-40B4-BE49-F238E27FC236}">
                      <a16:creationId xmlns:a16="http://schemas.microsoft.com/office/drawing/2014/main" id="{9591D5FA-34C5-D6AD-0819-EB5A80847E8D}"/>
                    </a:ext>
                  </a:extLst>
                </p:cNvPr>
                <p:cNvSpPr/>
                <p:nvPr/>
              </p:nvSpPr>
              <p:spPr>
                <a:xfrm>
                  <a:off x="3133966" y="426710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4" name="pt178">
                  <a:extLst>
                    <a:ext uri="{FF2B5EF4-FFF2-40B4-BE49-F238E27FC236}">
                      <a16:creationId xmlns:a16="http://schemas.microsoft.com/office/drawing/2014/main" id="{F1A9A286-7A02-866D-F2E7-4BE956905624}"/>
                    </a:ext>
                  </a:extLst>
                </p:cNvPr>
                <p:cNvSpPr/>
                <p:nvPr/>
              </p:nvSpPr>
              <p:spPr>
                <a:xfrm>
                  <a:off x="1885261" y="374790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5" name="pt179">
                  <a:extLst>
                    <a:ext uri="{FF2B5EF4-FFF2-40B4-BE49-F238E27FC236}">
                      <a16:creationId xmlns:a16="http://schemas.microsoft.com/office/drawing/2014/main" id="{DA7E348A-A6C3-7402-C66C-6567D372C1F0}"/>
                    </a:ext>
                  </a:extLst>
                </p:cNvPr>
                <p:cNvSpPr/>
                <p:nvPr/>
              </p:nvSpPr>
              <p:spPr>
                <a:xfrm>
                  <a:off x="5541075" y="281715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6" name="pt180">
                  <a:extLst>
                    <a:ext uri="{FF2B5EF4-FFF2-40B4-BE49-F238E27FC236}">
                      <a16:creationId xmlns:a16="http://schemas.microsoft.com/office/drawing/2014/main" id="{EB0F505C-5E68-7E4D-1FEC-F3466AAF9F3E}"/>
                    </a:ext>
                  </a:extLst>
                </p:cNvPr>
                <p:cNvSpPr/>
                <p:nvPr/>
              </p:nvSpPr>
              <p:spPr>
                <a:xfrm>
                  <a:off x="5228331" y="277132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7" name="pt181">
                  <a:extLst>
                    <a:ext uri="{FF2B5EF4-FFF2-40B4-BE49-F238E27FC236}">
                      <a16:creationId xmlns:a16="http://schemas.microsoft.com/office/drawing/2014/main" id="{27B28BB4-0D19-C0EE-E0E5-54BAABD4687B}"/>
                    </a:ext>
                  </a:extLst>
                </p:cNvPr>
                <p:cNvSpPr/>
                <p:nvPr/>
              </p:nvSpPr>
              <p:spPr>
                <a:xfrm>
                  <a:off x="1841134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8" name="pt182">
                  <a:extLst>
                    <a:ext uri="{FF2B5EF4-FFF2-40B4-BE49-F238E27FC236}">
                      <a16:creationId xmlns:a16="http://schemas.microsoft.com/office/drawing/2014/main" id="{1CAD44D3-BDC4-EDE8-3121-34CB78EF5681}"/>
                    </a:ext>
                  </a:extLst>
                </p:cNvPr>
                <p:cNvSpPr/>
                <p:nvPr/>
              </p:nvSpPr>
              <p:spPr>
                <a:xfrm>
                  <a:off x="5136665" y="386290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9" name="pt183">
                  <a:extLst>
                    <a:ext uri="{FF2B5EF4-FFF2-40B4-BE49-F238E27FC236}">
                      <a16:creationId xmlns:a16="http://schemas.microsoft.com/office/drawing/2014/main" id="{373DF391-F266-B25F-DA91-6EBB98F604BB}"/>
                    </a:ext>
                  </a:extLst>
                </p:cNvPr>
                <p:cNvSpPr/>
                <p:nvPr/>
              </p:nvSpPr>
              <p:spPr>
                <a:xfrm>
                  <a:off x="5156008" y="253714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0" name="pt184">
                  <a:extLst>
                    <a:ext uri="{FF2B5EF4-FFF2-40B4-BE49-F238E27FC236}">
                      <a16:creationId xmlns:a16="http://schemas.microsoft.com/office/drawing/2014/main" id="{0B5A533C-6009-0AE4-7DC5-E0FCBB54935C}"/>
                    </a:ext>
                  </a:extLst>
                </p:cNvPr>
                <p:cNvSpPr/>
                <p:nvPr/>
              </p:nvSpPr>
              <p:spPr>
                <a:xfrm>
                  <a:off x="4227102" y="425263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1" name="pt185">
                  <a:extLst>
                    <a:ext uri="{FF2B5EF4-FFF2-40B4-BE49-F238E27FC236}">
                      <a16:creationId xmlns:a16="http://schemas.microsoft.com/office/drawing/2014/main" id="{0724517B-DD7D-DBE7-C3A7-481047704B77}"/>
                    </a:ext>
                  </a:extLst>
                </p:cNvPr>
                <p:cNvSpPr/>
                <p:nvPr/>
              </p:nvSpPr>
              <p:spPr>
                <a:xfrm>
                  <a:off x="5439405" y="3357129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2" name="pt186">
                  <a:extLst>
                    <a:ext uri="{FF2B5EF4-FFF2-40B4-BE49-F238E27FC236}">
                      <a16:creationId xmlns:a16="http://schemas.microsoft.com/office/drawing/2014/main" id="{05CA4154-7002-19D9-A65F-0927909F937A}"/>
                    </a:ext>
                  </a:extLst>
                </p:cNvPr>
                <p:cNvSpPr/>
                <p:nvPr/>
              </p:nvSpPr>
              <p:spPr>
                <a:xfrm>
                  <a:off x="2047559" y="307036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3" name="pt187">
                  <a:extLst>
                    <a:ext uri="{FF2B5EF4-FFF2-40B4-BE49-F238E27FC236}">
                      <a16:creationId xmlns:a16="http://schemas.microsoft.com/office/drawing/2014/main" id="{84C23487-7606-B04A-56C1-60EF0AE4FCF5}"/>
                    </a:ext>
                  </a:extLst>
                </p:cNvPr>
                <p:cNvSpPr/>
                <p:nvPr/>
              </p:nvSpPr>
              <p:spPr>
                <a:xfrm>
                  <a:off x="2917931" y="336804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4" name="pt188">
                  <a:extLst>
                    <a:ext uri="{FF2B5EF4-FFF2-40B4-BE49-F238E27FC236}">
                      <a16:creationId xmlns:a16="http://schemas.microsoft.com/office/drawing/2014/main" id="{D4016FEC-D796-B2EB-69CF-5B055651142F}"/>
                    </a:ext>
                  </a:extLst>
                </p:cNvPr>
                <p:cNvSpPr/>
                <p:nvPr/>
              </p:nvSpPr>
              <p:spPr>
                <a:xfrm>
                  <a:off x="4317266" y="299618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5" name="pt189">
                  <a:extLst>
                    <a:ext uri="{FF2B5EF4-FFF2-40B4-BE49-F238E27FC236}">
                      <a16:creationId xmlns:a16="http://schemas.microsoft.com/office/drawing/2014/main" id="{9C2EEDDF-85BB-8D10-A37B-197C8FD3C9E7}"/>
                    </a:ext>
                  </a:extLst>
                </p:cNvPr>
                <p:cNvSpPr/>
                <p:nvPr/>
              </p:nvSpPr>
              <p:spPr>
                <a:xfrm>
                  <a:off x="1939056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6" name="pt190">
                  <a:extLst>
                    <a:ext uri="{FF2B5EF4-FFF2-40B4-BE49-F238E27FC236}">
                      <a16:creationId xmlns:a16="http://schemas.microsoft.com/office/drawing/2014/main" id="{F472FAED-8350-86E3-08EE-314CEE13B955}"/>
                    </a:ext>
                  </a:extLst>
                </p:cNvPr>
                <p:cNvSpPr/>
                <p:nvPr/>
              </p:nvSpPr>
              <p:spPr>
                <a:xfrm>
                  <a:off x="3098114" y="3252006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7" name="pt191">
                  <a:extLst>
                    <a:ext uri="{FF2B5EF4-FFF2-40B4-BE49-F238E27FC236}">
                      <a16:creationId xmlns:a16="http://schemas.microsoft.com/office/drawing/2014/main" id="{A77C5030-9466-647A-2E5E-A80405EF6A19}"/>
                    </a:ext>
                  </a:extLst>
                </p:cNvPr>
                <p:cNvSpPr/>
                <p:nvPr/>
              </p:nvSpPr>
              <p:spPr>
                <a:xfrm>
                  <a:off x="2993886" y="300943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8" name="pt192">
                  <a:extLst>
                    <a:ext uri="{FF2B5EF4-FFF2-40B4-BE49-F238E27FC236}">
                      <a16:creationId xmlns:a16="http://schemas.microsoft.com/office/drawing/2014/main" id="{89CA1EA5-EEA3-7FCF-C19E-03D71D77550E}"/>
                    </a:ext>
                  </a:extLst>
                </p:cNvPr>
                <p:cNvSpPr/>
                <p:nvPr/>
              </p:nvSpPr>
              <p:spPr>
                <a:xfrm>
                  <a:off x="1841806" y="4214326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89" name="pt193">
                  <a:extLst>
                    <a:ext uri="{FF2B5EF4-FFF2-40B4-BE49-F238E27FC236}">
                      <a16:creationId xmlns:a16="http://schemas.microsoft.com/office/drawing/2014/main" id="{9B3A5388-2B78-3C73-0EA3-4A0352FEDBBB}"/>
                    </a:ext>
                  </a:extLst>
                </p:cNvPr>
                <p:cNvSpPr/>
                <p:nvPr/>
              </p:nvSpPr>
              <p:spPr>
                <a:xfrm>
                  <a:off x="2880553" y="3173230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0" name="pt194">
                  <a:extLst>
                    <a:ext uri="{FF2B5EF4-FFF2-40B4-BE49-F238E27FC236}">
                      <a16:creationId xmlns:a16="http://schemas.microsoft.com/office/drawing/2014/main" id="{FB9FFCEB-3C3D-34E0-D676-31D7CC8EB188}"/>
                    </a:ext>
                  </a:extLst>
                </p:cNvPr>
                <p:cNvSpPr/>
                <p:nvPr/>
              </p:nvSpPr>
              <p:spPr>
                <a:xfrm>
                  <a:off x="2868665" y="281658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1" name="pt195">
                  <a:extLst>
                    <a:ext uri="{FF2B5EF4-FFF2-40B4-BE49-F238E27FC236}">
                      <a16:creationId xmlns:a16="http://schemas.microsoft.com/office/drawing/2014/main" id="{D846BFD4-30AC-FD9C-68D2-A9DC1ECDB1F8}"/>
                    </a:ext>
                  </a:extLst>
                </p:cNvPr>
                <p:cNvSpPr/>
                <p:nvPr/>
              </p:nvSpPr>
              <p:spPr>
                <a:xfrm>
                  <a:off x="4630653" y="446433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2" name="pt196">
                  <a:extLst>
                    <a:ext uri="{FF2B5EF4-FFF2-40B4-BE49-F238E27FC236}">
                      <a16:creationId xmlns:a16="http://schemas.microsoft.com/office/drawing/2014/main" id="{BA511EF0-1A7E-58EE-E45B-7BDC9A1370BD}"/>
                    </a:ext>
                  </a:extLst>
                </p:cNvPr>
                <p:cNvSpPr/>
                <p:nvPr/>
              </p:nvSpPr>
              <p:spPr>
                <a:xfrm>
                  <a:off x="3085205" y="244557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3" name="pt197">
                  <a:extLst>
                    <a:ext uri="{FF2B5EF4-FFF2-40B4-BE49-F238E27FC236}">
                      <a16:creationId xmlns:a16="http://schemas.microsoft.com/office/drawing/2014/main" id="{89DE9561-DF81-53E9-68BF-707C88AE7657}"/>
                    </a:ext>
                  </a:extLst>
                </p:cNvPr>
                <p:cNvSpPr/>
                <p:nvPr/>
              </p:nvSpPr>
              <p:spPr>
                <a:xfrm>
                  <a:off x="3103822" y="5353141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4" name="pt198">
                  <a:extLst>
                    <a:ext uri="{FF2B5EF4-FFF2-40B4-BE49-F238E27FC236}">
                      <a16:creationId xmlns:a16="http://schemas.microsoft.com/office/drawing/2014/main" id="{20011A0E-5F58-A667-59EF-09DB0EB92173}"/>
                    </a:ext>
                  </a:extLst>
                </p:cNvPr>
                <p:cNvSpPr/>
                <p:nvPr/>
              </p:nvSpPr>
              <p:spPr>
                <a:xfrm>
                  <a:off x="2241575" y="4460257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5" name="pt199">
                  <a:extLst>
                    <a:ext uri="{FF2B5EF4-FFF2-40B4-BE49-F238E27FC236}">
                      <a16:creationId xmlns:a16="http://schemas.microsoft.com/office/drawing/2014/main" id="{40D191D9-684D-C39B-05EC-6EB4700A5BE5}"/>
                    </a:ext>
                  </a:extLst>
                </p:cNvPr>
                <p:cNvSpPr/>
                <p:nvPr/>
              </p:nvSpPr>
              <p:spPr>
                <a:xfrm>
                  <a:off x="5500602" y="3350922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6" name="pt200">
                  <a:extLst>
                    <a:ext uri="{FF2B5EF4-FFF2-40B4-BE49-F238E27FC236}">
                      <a16:creationId xmlns:a16="http://schemas.microsoft.com/office/drawing/2014/main" id="{15A0E1C4-D675-999C-56CD-B143858133E8}"/>
                    </a:ext>
                  </a:extLst>
                </p:cNvPr>
                <p:cNvSpPr/>
                <p:nvPr/>
              </p:nvSpPr>
              <p:spPr>
                <a:xfrm>
                  <a:off x="5376419" y="2545854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7" name="pt201">
                  <a:extLst>
                    <a:ext uri="{FF2B5EF4-FFF2-40B4-BE49-F238E27FC236}">
                      <a16:creationId xmlns:a16="http://schemas.microsoft.com/office/drawing/2014/main" id="{F6C64AA8-4842-643C-D6D6-5E1281411316}"/>
                    </a:ext>
                  </a:extLst>
                </p:cNvPr>
                <p:cNvSpPr/>
                <p:nvPr/>
              </p:nvSpPr>
              <p:spPr>
                <a:xfrm>
                  <a:off x="2891864" y="3394555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8" name="pt202">
                  <a:extLst>
                    <a:ext uri="{FF2B5EF4-FFF2-40B4-BE49-F238E27FC236}">
                      <a16:creationId xmlns:a16="http://schemas.microsoft.com/office/drawing/2014/main" id="{C39459D1-8AA6-2399-DC5B-054531089560}"/>
                    </a:ext>
                  </a:extLst>
                </p:cNvPr>
                <p:cNvSpPr/>
                <p:nvPr/>
              </p:nvSpPr>
              <p:spPr>
                <a:xfrm>
                  <a:off x="4460143" y="4209663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99" name="pt203">
                  <a:extLst>
                    <a:ext uri="{FF2B5EF4-FFF2-40B4-BE49-F238E27FC236}">
                      <a16:creationId xmlns:a16="http://schemas.microsoft.com/office/drawing/2014/main" id="{5B2C62DB-3374-B49A-5F5A-1F95FCCD262A}"/>
                    </a:ext>
                  </a:extLst>
                </p:cNvPr>
                <p:cNvSpPr/>
                <p:nvPr/>
              </p:nvSpPr>
              <p:spPr>
                <a:xfrm>
                  <a:off x="5110805" y="333894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0" name="pt204">
                  <a:extLst>
                    <a:ext uri="{FF2B5EF4-FFF2-40B4-BE49-F238E27FC236}">
                      <a16:creationId xmlns:a16="http://schemas.microsoft.com/office/drawing/2014/main" id="{96270724-C018-E724-CCB1-446D07ADBEF5}"/>
                    </a:ext>
                  </a:extLst>
                </p:cNvPr>
                <p:cNvSpPr/>
                <p:nvPr/>
              </p:nvSpPr>
              <p:spPr>
                <a:xfrm>
                  <a:off x="2164224" y="459874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1" name="pt205">
                  <a:extLst>
                    <a:ext uri="{FF2B5EF4-FFF2-40B4-BE49-F238E27FC236}">
                      <a16:creationId xmlns:a16="http://schemas.microsoft.com/office/drawing/2014/main" id="{076B2450-34F0-7F89-C2FD-A6460401A368}"/>
                    </a:ext>
                  </a:extLst>
                </p:cNvPr>
                <p:cNvSpPr/>
                <p:nvPr/>
              </p:nvSpPr>
              <p:spPr>
                <a:xfrm>
                  <a:off x="4294344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2" name="pt206">
                  <a:extLst>
                    <a:ext uri="{FF2B5EF4-FFF2-40B4-BE49-F238E27FC236}">
                      <a16:creationId xmlns:a16="http://schemas.microsoft.com/office/drawing/2014/main" id="{91CBBC25-B3F8-031C-88CB-017266FF982E}"/>
                    </a:ext>
                  </a:extLst>
                </p:cNvPr>
                <p:cNvSpPr/>
                <p:nvPr/>
              </p:nvSpPr>
              <p:spPr>
                <a:xfrm>
                  <a:off x="5382515" y="2891887"/>
                  <a:ext cx="49651" cy="49651"/>
                </a:xfrm>
                <a:prstGeom prst="ellipse">
                  <a:avLst/>
                </a:prstGeom>
                <a:solidFill>
                  <a:srgbClr val="66CDAA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3" name="pt207">
                  <a:extLst>
                    <a:ext uri="{FF2B5EF4-FFF2-40B4-BE49-F238E27FC236}">
                      <a16:creationId xmlns:a16="http://schemas.microsoft.com/office/drawing/2014/main" id="{213E7244-3F9C-006B-0A89-015FCE4218C0}"/>
                    </a:ext>
                  </a:extLst>
                </p:cNvPr>
                <p:cNvSpPr/>
                <p:nvPr/>
              </p:nvSpPr>
              <p:spPr>
                <a:xfrm>
                  <a:off x="1878618" y="4793040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4" name="pt208">
                  <a:extLst>
                    <a:ext uri="{FF2B5EF4-FFF2-40B4-BE49-F238E27FC236}">
                      <a16:creationId xmlns:a16="http://schemas.microsoft.com/office/drawing/2014/main" id="{5A5B0998-79E5-131A-6E33-7211BFD0828C}"/>
                    </a:ext>
                  </a:extLst>
                </p:cNvPr>
                <p:cNvSpPr/>
                <p:nvPr/>
              </p:nvSpPr>
              <p:spPr>
                <a:xfrm>
                  <a:off x="4496595" y="4110762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5" name="pt209">
                  <a:extLst>
                    <a:ext uri="{FF2B5EF4-FFF2-40B4-BE49-F238E27FC236}">
                      <a16:creationId xmlns:a16="http://schemas.microsoft.com/office/drawing/2014/main" id="{129B79B9-28E6-53B9-32F7-0E843E6D0793}"/>
                    </a:ext>
                  </a:extLst>
                </p:cNvPr>
                <p:cNvSpPr/>
                <p:nvPr/>
              </p:nvSpPr>
              <p:spPr>
                <a:xfrm>
                  <a:off x="4656792" y="5353141"/>
                  <a:ext cx="49651" cy="49651"/>
                </a:xfrm>
                <a:prstGeom prst="ellipse">
                  <a:avLst/>
                </a:prstGeom>
                <a:solidFill>
                  <a:srgbClr val="9AC0CD">
                    <a:alpha val="100000"/>
                  </a:srgbClr>
                </a:solidFill>
                <a:ln w="9000" cap="rnd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6" name="pl210">
                  <a:extLst>
                    <a:ext uri="{FF2B5EF4-FFF2-40B4-BE49-F238E27FC236}">
                      <a16:creationId xmlns:a16="http://schemas.microsoft.com/office/drawing/2014/main" id="{B16CECF9-0AD5-861E-C8E1-D8935E67DA7C}"/>
                    </a:ext>
                  </a:extLst>
                </p:cNvPr>
                <p:cNvSpPr/>
                <p:nvPr/>
              </p:nvSpPr>
              <p:spPr>
                <a:xfrm>
                  <a:off x="1129299" y="1669789"/>
                  <a:ext cx="0" cy="3884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3884758">
                      <a:moveTo>
                        <a:pt x="0" y="3884758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7" name="tx211">
                  <a:extLst>
                    <a:ext uri="{FF2B5EF4-FFF2-40B4-BE49-F238E27FC236}">
                      <a16:creationId xmlns:a16="http://schemas.microsoft.com/office/drawing/2014/main" id="{55863F02-9B1C-BA51-D0B5-F5D5CC5FCDA8}"/>
                    </a:ext>
                  </a:extLst>
                </p:cNvPr>
                <p:cNvSpPr/>
                <p:nvPr/>
              </p:nvSpPr>
              <p:spPr>
                <a:xfrm>
                  <a:off x="941104" y="5288391"/>
                  <a:ext cx="145442" cy="1729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>
                      <a:cs typeface="DejaVu Sans"/>
                    </a:rPr>
                    <a:t>0</a:t>
                  </a:r>
                </a:p>
              </p:txBody>
            </p:sp>
            <p:sp>
              <p:nvSpPr>
                <p:cNvPr id="308" name="tx212">
                  <a:extLst>
                    <a:ext uri="{FF2B5EF4-FFF2-40B4-BE49-F238E27FC236}">
                      <a16:creationId xmlns:a16="http://schemas.microsoft.com/office/drawing/2014/main" id="{9133C9AD-29A0-7230-98BE-010184E961AF}"/>
                    </a:ext>
                  </a:extLst>
                </p:cNvPr>
                <p:cNvSpPr/>
                <p:nvPr/>
              </p:nvSpPr>
              <p:spPr>
                <a:xfrm>
                  <a:off x="941104" y="4090940"/>
                  <a:ext cx="145442" cy="169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>
                      <a:cs typeface="DejaVu Sans"/>
                    </a:rPr>
                    <a:t>5</a:t>
                  </a:r>
                </a:p>
              </p:txBody>
            </p:sp>
            <p:sp>
              <p:nvSpPr>
                <p:cNvPr id="309" name="tx213">
                  <a:extLst>
                    <a:ext uri="{FF2B5EF4-FFF2-40B4-BE49-F238E27FC236}">
                      <a16:creationId xmlns:a16="http://schemas.microsoft.com/office/drawing/2014/main" id="{17E56491-92CC-597E-4DF4-8AD624ED6814}"/>
                    </a:ext>
                  </a:extLst>
                </p:cNvPr>
                <p:cNvSpPr/>
                <p:nvPr/>
              </p:nvSpPr>
              <p:spPr>
                <a:xfrm>
                  <a:off x="795662" y="2887461"/>
                  <a:ext cx="290884" cy="1729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>
                      <a:cs typeface="DejaVu Sans"/>
                    </a:rPr>
                    <a:t>10</a:t>
                  </a:r>
                </a:p>
              </p:txBody>
            </p:sp>
            <p:sp>
              <p:nvSpPr>
                <p:cNvPr id="310" name="tx214">
                  <a:extLst>
                    <a:ext uri="{FF2B5EF4-FFF2-40B4-BE49-F238E27FC236}">
                      <a16:creationId xmlns:a16="http://schemas.microsoft.com/office/drawing/2014/main" id="{65D6A7E9-9C93-E101-1B98-A862DFB3306E}"/>
                    </a:ext>
                  </a:extLst>
                </p:cNvPr>
                <p:cNvSpPr/>
                <p:nvPr/>
              </p:nvSpPr>
              <p:spPr>
                <a:xfrm>
                  <a:off x="795662" y="1690009"/>
                  <a:ext cx="290884" cy="169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>
                      <a:cs typeface="DejaVu Sans"/>
                    </a:rPr>
                    <a:t>15</a:t>
                  </a:r>
                </a:p>
              </p:txBody>
            </p:sp>
            <p:sp>
              <p:nvSpPr>
                <p:cNvPr id="311" name="pl215">
                  <a:extLst>
                    <a:ext uri="{FF2B5EF4-FFF2-40B4-BE49-F238E27FC236}">
                      <a16:creationId xmlns:a16="http://schemas.microsoft.com/office/drawing/2014/main" id="{ABBA645E-8B9E-8751-1B8D-2715BB2B15A0}"/>
                    </a:ext>
                  </a:extLst>
                </p:cNvPr>
                <p:cNvSpPr/>
                <p:nvPr/>
              </p:nvSpPr>
              <p:spPr>
                <a:xfrm>
                  <a:off x="1094504" y="5377967"/>
                  <a:ext cx="34794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4">
                      <a:moveTo>
                        <a:pt x="0" y="0"/>
                      </a:moveTo>
                      <a:lnTo>
                        <a:pt x="34794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2" name="pl216">
                  <a:extLst>
                    <a:ext uri="{FF2B5EF4-FFF2-40B4-BE49-F238E27FC236}">
                      <a16:creationId xmlns:a16="http://schemas.microsoft.com/office/drawing/2014/main" id="{93E726A0-2D44-9D4F-F929-6AA875C3ED06}"/>
                    </a:ext>
                  </a:extLst>
                </p:cNvPr>
                <p:cNvSpPr/>
                <p:nvPr/>
              </p:nvSpPr>
              <p:spPr>
                <a:xfrm>
                  <a:off x="1094504" y="4177502"/>
                  <a:ext cx="34794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4">
                      <a:moveTo>
                        <a:pt x="0" y="0"/>
                      </a:moveTo>
                      <a:lnTo>
                        <a:pt x="34794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3" name="pl217">
                  <a:extLst>
                    <a:ext uri="{FF2B5EF4-FFF2-40B4-BE49-F238E27FC236}">
                      <a16:creationId xmlns:a16="http://schemas.microsoft.com/office/drawing/2014/main" id="{FD3A7C62-D7BD-B45E-F6B0-C97816BA4765}"/>
                    </a:ext>
                  </a:extLst>
                </p:cNvPr>
                <p:cNvSpPr/>
                <p:nvPr/>
              </p:nvSpPr>
              <p:spPr>
                <a:xfrm>
                  <a:off x="1094504" y="2977037"/>
                  <a:ext cx="34794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4">
                      <a:moveTo>
                        <a:pt x="0" y="0"/>
                      </a:moveTo>
                      <a:lnTo>
                        <a:pt x="34794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4" name="pl218">
                  <a:extLst>
                    <a:ext uri="{FF2B5EF4-FFF2-40B4-BE49-F238E27FC236}">
                      <a16:creationId xmlns:a16="http://schemas.microsoft.com/office/drawing/2014/main" id="{6FC05735-FE5B-66D0-CFC9-ABC27286D894}"/>
                    </a:ext>
                  </a:extLst>
                </p:cNvPr>
                <p:cNvSpPr/>
                <p:nvPr/>
              </p:nvSpPr>
              <p:spPr>
                <a:xfrm>
                  <a:off x="1094504" y="1776571"/>
                  <a:ext cx="34794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4">
                      <a:moveTo>
                        <a:pt x="0" y="0"/>
                      </a:moveTo>
                      <a:lnTo>
                        <a:pt x="34794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5" name="pl219">
                  <a:extLst>
                    <a:ext uri="{FF2B5EF4-FFF2-40B4-BE49-F238E27FC236}">
                      <a16:creationId xmlns:a16="http://schemas.microsoft.com/office/drawing/2014/main" id="{B0CF2FFB-0155-E1BE-2400-43CA931D3B62}"/>
                    </a:ext>
                  </a:extLst>
                </p:cNvPr>
                <p:cNvSpPr/>
                <p:nvPr/>
              </p:nvSpPr>
              <p:spPr>
                <a:xfrm>
                  <a:off x="1129299" y="5554547"/>
                  <a:ext cx="5173424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73424">
                      <a:moveTo>
                        <a:pt x="0" y="0"/>
                      </a:moveTo>
                      <a:lnTo>
                        <a:pt x="5173424" y="0"/>
                      </a:lnTo>
                    </a:path>
                  </a:pathLst>
                </a:custGeom>
                <a:ln w="13550" cap="flat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6" name="pl220">
                  <a:extLst>
                    <a:ext uri="{FF2B5EF4-FFF2-40B4-BE49-F238E27FC236}">
                      <a16:creationId xmlns:a16="http://schemas.microsoft.com/office/drawing/2014/main" id="{89995CA9-DC02-21DB-30D1-5DA22469CE19}"/>
                    </a:ext>
                  </a:extLst>
                </p:cNvPr>
                <p:cNvSpPr/>
                <p:nvPr/>
              </p:nvSpPr>
              <p:spPr>
                <a:xfrm>
                  <a:off x="2540233" y="5554547"/>
                  <a:ext cx="0" cy="347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34794">
                      <a:moveTo>
                        <a:pt x="0" y="34794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7" name="pl221">
                  <a:extLst>
                    <a:ext uri="{FF2B5EF4-FFF2-40B4-BE49-F238E27FC236}">
                      <a16:creationId xmlns:a16="http://schemas.microsoft.com/office/drawing/2014/main" id="{2AE3DD1C-5684-CB77-E518-0AE8F53A8C46}"/>
                    </a:ext>
                  </a:extLst>
                </p:cNvPr>
                <p:cNvSpPr/>
                <p:nvPr/>
              </p:nvSpPr>
              <p:spPr>
                <a:xfrm>
                  <a:off x="4891789" y="5554547"/>
                  <a:ext cx="0" cy="347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34794">
                      <a:moveTo>
                        <a:pt x="0" y="34794"/>
                      </a:moveTo>
                      <a:lnTo>
                        <a:pt x="0" y="0"/>
                      </a:lnTo>
                    </a:path>
                  </a:pathLst>
                </a:custGeom>
                <a:ln w="13550" cap="flat">
                  <a:solidFill>
                    <a:srgbClr val="333333">
                      <a:alpha val="100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18" name="tx224">
                  <a:extLst>
                    <a:ext uri="{FF2B5EF4-FFF2-40B4-BE49-F238E27FC236}">
                      <a16:creationId xmlns:a16="http://schemas.microsoft.com/office/drawing/2014/main" id="{627C892F-0C5C-599E-940C-C6D6E6FE5229}"/>
                    </a:ext>
                  </a:extLst>
                </p:cNvPr>
                <p:cNvSpPr/>
                <p:nvPr/>
              </p:nvSpPr>
              <p:spPr>
                <a:xfrm rot="16200000">
                  <a:off x="-1156255" y="3501551"/>
                  <a:ext cx="3564731" cy="2212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Plasma Tumor Burden*</a:t>
                  </a:r>
                  <a:endParaRPr sz="1600" b="1" baseline="30000" dirty="0">
                    <a:solidFill>
                      <a:srgbClr val="000000">
                        <a:alpha val="100000"/>
                      </a:srgbClr>
                    </a:solidFill>
                    <a:cs typeface="DejaVu Sans"/>
                  </a:endParaRPr>
                </a:p>
              </p:txBody>
            </p:sp>
            <p:sp>
              <p:nvSpPr>
                <p:cNvPr id="319" name="tx239">
                  <a:extLst>
                    <a:ext uri="{FF2B5EF4-FFF2-40B4-BE49-F238E27FC236}">
                      <a16:creationId xmlns:a16="http://schemas.microsoft.com/office/drawing/2014/main" id="{B12E12C4-8CAB-296C-A9DF-420FE4423F12}"/>
                    </a:ext>
                  </a:extLst>
                </p:cNvPr>
                <p:cNvSpPr/>
                <p:nvPr/>
              </p:nvSpPr>
              <p:spPr>
                <a:xfrm>
                  <a:off x="6334387" y="4842962"/>
                  <a:ext cx="1660743" cy="1769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44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Long-term </a:t>
                  </a:r>
                  <a:r>
                    <a:rPr lang="en-US" sz="160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B</a:t>
                  </a:r>
                  <a:r>
                    <a:rPr sz="160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enefit</a:t>
                  </a:r>
                </a:p>
              </p:txBody>
            </p:sp>
            <p:sp>
              <p:nvSpPr>
                <p:cNvPr id="320" name="tx240">
                  <a:extLst>
                    <a:ext uri="{FF2B5EF4-FFF2-40B4-BE49-F238E27FC236}">
                      <a16:creationId xmlns:a16="http://schemas.microsoft.com/office/drawing/2014/main" id="{A0669550-F7C5-8FEB-D38D-BDEA69393C51}"/>
                    </a:ext>
                  </a:extLst>
                </p:cNvPr>
                <p:cNvSpPr/>
                <p:nvPr/>
              </p:nvSpPr>
              <p:spPr>
                <a:xfrm>
                  <a:off x="6310186" y="5142897"/>
                  <a:ext cx="1702802" cy="1769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/>
                <a:lstStyle/>
                <a:p>
                  <a:pPr marL="0" marR="0" indent="0" algn="l">
                    <a:lnSpc>
                      <a:spcPts val="144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1600" dirty="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Early </a:t>
                  </a:r>
                  <a:r>
                    <a:rPr lang="en-US" sz="1600" dirty="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P</a:t>
                  </a:r>
                  <a:r>
                    <a:rPr sz="1600" dirty="0">
                      <a:solidFill>
                        <a:srgbClr val="000000">
                          <a:alpha val="100000"/>
                        </a:srgbClr>
                      </a:solidFill>
                      <a:cs typeface="DejaVu Sans"/>
                    </a:rPr>
                    <a:t>rogression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5CE4D-D88F-009D-7262-54BF73A9D528}"/>
                  </a:ext>
                </a:extLst>
              </p:cNvPr>
              <p:cNvSpPr txBox="1"/>
              <p:nvPr/>
            </p:nvSpPr>
            <p:spPr>
              <a:xfrm>
                <a:off x="2577693" y="1655054"/>
                <a:ext cx="1582627" cy="631991"/>
              </a:xfrm>
              <a:prstGeom prst="rect">
                <a:avLst/>
              </a:prstGeom>
              <a:solidFill>
                <a:srgbClr val="0063C3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Sotorasib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(n = 103)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8E538-9D0B-91C9-5874-400378B1E395}"/>
                  </a:ext>
                </a:extLst>
              </p:cNvPr>
              <p:cNvSpPr txBox="1"/>
              <p:nvPr/>
            </p:nvSpPr>
            <p:spPr>
              <a:xfrm>
                <a:off x="4798924" y="1655059"/>
                <a:ext cx="1582627" cy="631991"/>
              </a:xfrm>
              <a:prstGeom prst="rect">
                <a:avLst/>
              </a:prstGeom>
              <a:solidFill>
                <a:srgbClr val="ADADAD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Docetaxel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(n = 84)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524D35-6BF6-56D5-C484-86891CAD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6283" y="4863748"/>
              <a:ext cx="273215" cy="2530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13C9FD-F403-CE96-27A5-DD079947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635" y="5154300"/>
              <a:ext cx="274320" cy="25410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33C8DA5-509E-3828-8359-7B1586833BF1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1366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the first randomized, molecularly-defined analysis of a KRAS</a:t>
            </a:r>
            <a:r>
              <a:rPr lang="en-US" baseline="30000" dirty="0"/>
              <a:t>G12C</a:t>
            </a:r>
            <a:r>
              <a:rPr lang="en-US" dirty="0"/>
              <a:t> inhibitor versus docetaxel,</a:t>
            </a:r>
          </a:p>
          <a:p>
            <a:pPr lvl="1"/>
            <a:r>
              <a:rPr lang="en-US" dirty="0"/>
              <a:t>Sotorasib demonstrated consistent clinical benefit vs docetaxel in prespecified key co-alteration subgroups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i="1" dirty="0"/>
              <a:t>STK11</a:t>
            </a:r>
            <a:r>
              <a:rPr lang="en-US" dirty="0"/>
              <a:t>, </a:t>
            </a:r>
            <a:r>
              <a:rPr lang="en-US" i="1" dirty="0"/>
              <a:t>KEAP1</a:t>
            </a:r>
            <a:r>
              <a:rPr lang="en-US" dirty="0"/>
              <a:t>, </a:t>
            </a:r>
            <a:r>
              <a:rPr lang="en-US" i="1" dirty="0"/>
              <a:t>TP53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Sotorasib improved PFS over docetaxel, regardless of PD-L1 expression </a:t>
            </a:r>
          </a:p>
          <a:p>
            <a:r>
              <a:rPr lang="en-US" dirty="0"/>
              <a:t>Novel hypothesis-generating findings were observed</a:t>
            </a:r>
          </a:p>
          <a:p>
            <a:pPr lvl="1"/>
            <a:r>
              <a:rPr lang="en-US" dirty="0"/>
              <a:t>Patients with additional </a:t>
            </a:r>
            <a:r>
              <a:rPr lang="en-US" i="1" dirty="0"/>
              <a:t>KRAS</a:t>
            </a:r>
            <a:r>
              <a:rPr lang="en-US" dirty="0"/>
              <a:t> co-alterations were more refractory to either treatment </a:t>
            </a:r>
          </a:p>
          <a:p>
            <a:pPr lvl="1"/>
            <a:r>
              <a:rPr lang="en-US" dirty="0"/>
              <a:t>In a small subset of patients with </a:t>
            </a:r>
            <a:r>
              <a:rPr lang="en-US" i="1" dirty="0"/>
              <a:t>NOTCH1</a:t>
            </a:r>
            <a:r>
              <a:rPr lang="en-US" dirty="0"/>
              <a:t> mutations, sotorasib was associated with worse outcomes</a:t>
            </a:r>
          </a:p>
          <a:p>
            <a:r>
              <a:rPr lang="en-US" dirty="0"/>
              <a:t>Additional studies will explore and validate the roles of non-G12C </a:t>
            </a:r>
            <a:r>
              <a:rPr lang="en-US" i="1" dirty="0"/>
              <a:t>KRAS</a:t>
            </a:r>
            <a:r>
              <a:rPr lang="en-US" dirty="0"/>
              <a:t> and </a:t>
            </a:r>
            <a:r>
              <a:rPr lang="en-US" i="1" dirty="0"/>
              <a:t>NOTCH1</a:t>
            </a:r>
            <a:r>
              <a:rPr lang="en-US" dirty="0"/>
              <a:t> co-alterations as potential biomarkers to sotorasib treatment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EFB1D-97CE-8CF7-5BBB-CF73753F6201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30868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6" y="965199"/>
            <a:ext cx="11459591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Negrao</a:t>
            </a:r>
            <a:r>
              <a:rPr lang="en-US" dirty="0"/>
              <a:t> MV, et al. Cancer </a:t>
            </a:r>
            <a:r>
              <a:rPr lang="en-US" dirty="0" err="1"/>
              <a:t>Discov</a:t>
            </a:r>
            <a:r>
              <a:rPr lang="en-US" dirty="0"/>
              <a:t>. 2023. CD-22-1420.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Canon J, et al. Nature. 2019;575:217-223.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Lumakras</a:t>
            </a:r>
            <a:r>
              <a:rPr lang="en-US" dirty="0"/>
              <a:t> (sotorasib). Prescribing Information. Thousand Oaks, CA, Amgen Inc., 2021.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Lumykras</a:t>
            </a:r>
            <a:r>
              <a:rPr lang="en-US" dirty="0"/>
              <a:t> (sotorasib). Summary of Product Characteristics, Cambridge, UK, Amgen Ltd., 2021.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Lumykras</a:t>
            </a:r>
            <a:r>
              <a:rPr lang="en-US" dirty="0"/>
              <a:t> (sotorasib). European Medicines Agency, Amsterdam, Netherlands, Amgen Inc., 2022.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Langen</a:t>
            </a:r>
            <a:r>
              <a:rPr lang="en-US" dirty="0"/>
              <a:t> AJ, et al. The Lancet. 2023;401:733-746.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Skoulidis F, et al. N </a:t>
            </a:r>
            <a:r>
              <a:rPr lang="en-US" dirty="0" err="1"/>
              <a:t>Engl</a:t>
            </a:r>
            <a:r>
              <a:rPr lang="en-US" dirty="0"/>
              <a:t> J Med. 2021;384:2371-2381.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Zhao, et al. Nature. 2021;599:679-683.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76573"/>
            <a:ext cx="11459591" cy="5078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DB614-9B67-F195-F22E-3221B32A5201}"/>
              </a:ext>
            </a:extLst>
          </p:cNvPr>
          <p:cNvSpPr txBox="1"/>
          <p:nvPr/>
        </p:nvSpPr>
        <p:spPr>
          <a:xfrm>
            <a:off x="365126" y="5147221"/>
            <a:ext cx="1026083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3C3"/>
                </a:solidFill>
                <a:latin typeface="+mn-lt"/>
              </a:rPr>
              <a:t>Abbreviations</a:t>
            </a:r>
          </a:p>
          <a:p>
            <a:r>
              <a:rPr lang="en-US" sz="1400" dirty="0">
                <a:latin typeface="+mn-lt"/>
              </a:rPr>
              <a:t>BICR, blinded independent central review; CNV, copy number variant; ECOG, Eastern Cooperative Oncology Group; HR, hazard ratio; ITT, intention-to-treat; </a:t>
            </a:r>
            <a:r>
              <a:rPr lang="fi-FI" sz="1400" dirty="0">
                <a:latin typeface="+mn-lt"/>
              </a:rPr>
              <a:t>IV, intravenous; KRAS, Kirsten rat sarcoma virus; NGS, next-generation sequencing; NOTCH, neurogenic locus notch homolog protein; </a:t>
            </a:r>
            <a:r>
              <a:rPr lang="en-US" sz="1400" dirty="0">
                <a:latin typeface="+mn-lt"/>
              </a:rPr>
              <a:t>NSCLC, non–small-cell lung cancer; ORR, objective response rate; PD-L1, programmed-death ligand 1; PFS, progression-free survival; Q3W, every 3 weeks; RECIST, response evaluation criteria in solid tumors; SNV, single nucleotide variant.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6F224-DF8E-78A4-2E87-1D997D614F5E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4707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authors thank the patients and their families, clinical staff, and the study teams contributing to this trial</a:t>
            </a:r>
          </a:p>
          <a:p>
            <a:r>
              <a:rPr lang="en-US" dirty="0"/>
              <a:t>Authors thank the following individuals for their contributions to the biomarker analyses: Abraham Anderson, </a:t>
            </a:r>
            <a:r>
              <a:rPr lang="en-US" dirty="0" err="1"/>
              <a:t>Sabya</a:t>
            </a:r>
            <a:r>
              <a:rPr lang="en-US" dirty="0"/>
              <a:t> Bhattacharya, Angela </a:t>
            </a:r>
            <a:r>
              <a:rPr lang="en-US" dirty="0" err="1"/>
              <a:t>Andaleon</a:t>
            </a:r>
            <a:r>
              <a:rPr lang="en-US" dirty="0"/>
              <a:t>, Yasuko Kobayashi</a:t>
            </a:r>
          </a:p>
          <a:p>
            <a:r>
              <a:rPr lang="en-US" dirty="0"/>
              <a:t>Medical writing support for this presentation was funded by Amgen Inc. and was provided by Lisa R. Denny, PhD, and Maryann T. Travaglini, PharmD, of ICON plc (Blue Bell, PA)</a:t>
            </a:r>
          </a:p>
          <a:p>
            <a:r>
              <a:rPr lang="en-US" dirty="0"/>
              <a:t>This study was funded by Amgen Inc.</a:t>
            </a:r>
          </a:p>
          <a:p>
            <a:r>
              <a:rPr lang="en-US" b="1" dirty="0"/>
              <a:t>Contact information: </a:t>
            </a:r>
            <a:r>
              <a:rPr lang="en-US" dirty="0"/>
              <a:t>Dr. Ferdinandos Skoulidis, email: FSkoulidis@mdanderson.org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DD9A4-4888-7270-981B-2E0FE2AF0693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6283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67">
                <a:solidFill>
                  <a:srgbClr val="161F46"/>
                </a:solidFill>
                <a:latin typeface="Arial"/>
              </a:rPr>
              <a:t>SC-AT-NP-00098 06.21</a:t>
            </a:r>
            <a:endParaRPr lang="de-AT" sz="800" dirty="0">
              <a:solidFill>
                <a:srgbClr val="161F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F47366-80CE-37EA-C8FF-B386D7E941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6" y="1040413"/>
            <a:ext cx="5728714" cy="2882900"/>
          </a:xfrm>
        </p:spPr>
        <p:txBody>
          <a:bodyPr/>
          <a:lstStyle/>
          <a:p>
            <a:r>
              <a:rPr lang="en-US" dirty="0"/>
              <a:t>There is an unmet need to assess efficacy in molecularly-defined </a:t>
            </a:r>
            <a:r>
              <a:rPr lang="en-US" i="1" dirty="0"/>
              <a:t>KRAS</a:t>
            </a:r>
            <a:r>
              <a:rPr lang="en-US" dirty="0"/>
              <a:t> G12C-mutated NSCLC subsets to inform treatment decisions</a:t>
            </a:r>
            <a:r>
              <a:rPr lang="en-US" baseline="30000" dirty="0"/>
              <a:t>1</a:t>
            </a:r>
          </a:p>
          <a:p>
            <a:r>
              <a:rPr lang="en-US" dirty="0"/>
              <a:t>Sotorasib, a first-in-class KRAS</a:t>
            </a:r>
            <a:r>
              <a:rPr lang="en-US" baseline="30000" dirty="0"/>
              <a:t>G12C</a:t>
            </a:r>
            <a:r>
              <a:rPr lang="en-US" dirty="0"/>
              <a:t> inhibitor, has accelerated or full approval in nearly 50 countries for patients with previously treated </a:t>
            </a:r>
            <a:r>
              <a:rPr lang="en-US" i="1" dirty="0"/>
              <a:t>KRAS</a:t>
            </a:r>
            <a:r>
              <a:rPr lang="en-US" dirty="0"/>
              <a:t> G12C-mutated advanced NSCLC</a:t>
            </a:r>
            <a:r>
              <a:rPr lang="en-US" baseline="30000" dirty="0"/>
              <a:t>2-5</a:t>
            </a:r>
          </a:p>
          <a:p>
            <a:r>
              <a:rPr lang="en-US" dirty="0"/>
              <a:t>In CodeBreaK 200, the first randomized phase 3 trial of a KRAS</a:t>
            </a:r>
            <a:r>
              <a:rPr lang="en-US" baseline="30000" dirty="0"/>
              <a:t>G12C</a:t>
            </a:r>
            <a:r>
              <a:rPr lang="en-US" dirty="0"/>
              <a:t> inhibitor,</a:t>
            </a:r>
            <a:r>
              <a:rPr lang="en-US" baseline="30000" dirty="0"/>
              <a:t>6</a:t>
            </a:r>
            <a:r>
              <a:rPr lang="en-US" dirty="0"/>
              <a:t> sotorasib demonstrated superior PFS and ORR versus docetaxel and was well-tolerated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28D993-927A-F62D-51C0-B9C61A80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9255E0-DDFA-53C6-02D2-7077EF312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286" y="5435267"/>
            <a:ext cx="11459588" cy="822325"/>
          </a:xfrm>
        </p:spPr>
        <p:txBody>
          <a:bodyPr/>
          <a:lstStyle/>
          <a:p>
            <a:r>
              <a:rPr lang="en-US" cap="all" dirty="0"/>
              <a:t>We report prespecified analyses comparing sotorasib versus docetaxel efficacy in molecularly-defined subsets in </a:t>
            </a:r>
            <a:r>
              <a:rPr lang="en-US" i="1" cap="all" dirty="0"/>
              <a:t>KRAS</a:t>
            </a:r>
            <a:r>
              <a:rPr lang="en-US" cap="all" dirty="0"/>
              <a:t> G12C-mutated advanced NSCLC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E3617-593F-EA75-FAFC-EC6A8BABE985}"/>
              </a:ext>
            </a:extLst>
          </p:cNvPr>
          <p:cNvSpPr/>
          <p:nvPr/>
        </p:nvSpPr>
        <p:spPr>
          <a:xfrm>
            <a:off x="0" y="5618827"/>
            <a:ext cx="178676" cy="504497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99161-B389-33DC-0B1A-92179C06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13255"/>
            <a:ext cx="5795490" cy="2631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7251B-CFB6-00E6-4D83-38603FFB655D}"/>
              </a:ext>
            </a:extLst>
          </p:cNvPr>
          <p:cNvSpPr txBox="1"/>
          <p:nvPr/>
        </p:nvSpPr>
        <p:spPr>
          <a:xfrm>
            <a:off x="930391" y="6143781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800" dirty="0" err="1"/>
              <a:t>Negrao</a:t>
            </a:r>
            <a:r>
              <a:rPr lang="en-US" sz="800" dirty="0"/>
              <a:t> MV, et al. Cancer </a:t>
            </a:r>
            <a:r>
              <a:rPr lang="en-US" sz="800" dirty="0" err="1"/>
              <a:t>Discov</a:t>
            </a:r>
            <a:r>
              <a:rPr lang="en-US" sz="800" dirty="0"/>
              <a:t>. 2023. CD-22-1420.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" dirty="0"/>
              <a:t>Canon J, et al. Nature. 2019;575:217-223.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" dirty="0" err="1"/>
              <a:t>Lumakras</a:t>
            </a:r>
            <a:r>
              <a:rPr lang="en-US" sz="800" dirty="0"/>
              <a:t> (sotorasib). Prescribing Information. Thousand Oaks, CA, Amgen Inc.,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4659B-F68C-BAD5-1F65-3D5FE5AD14B2}"/>
              </a:ext>
            </a:extLst>
          </p:cNvPr>
          <p:cNvSpPr txBox="1"/>
          <p:nvPr/>
        </p:nvSpPr>
        <p:spPr>
          <a:xfrm>
            <a:off x="5534198" y="6145464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800" dirty="0" err="1"/>
              <a:t>Lumykras</a:t>
            </a:r>
            <a:r>
              <a:rPr lang="en-US" sz="800" dirty="0"/>
              <a:t> (sotorasib). Summary of Product Characteristics, Cambridge, UK, Amgen Ltd., 2021.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800" dirty="0" err="1"/>
              <a:t>Lumykras</a:t>
            </a:r>
            <a:r>
              <a:rPr lang="en-US" sz="800" dirty="0"/>
              <a:t> (sotorasib). European Medicines Agency, Amsterdam, Netherlands, Amgen Inc., 2022.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800" dirty="0"/>
              <a:t>de Langen AJ, et al. The Lancet. 2023;401:733-746.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B9388-215E-8FFE-E943-9180DBA01BD0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2194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5833872"/>
            <a:ext cx="11203394" cy="493776"/>
          </a:xfrm>
        </p:spPr>
        <p:txBody>
          <a:bodyPr/>
          <a:lstStyle/>
          <a:p>
            <a:r>
              <a:rPr lang="en-US" dirty="0"/>
              <a:t>NCT04303780; EudraCT: 2019-003582-18.</a:t>
            </a:r>
          </a:p>
          <a:p>
            <a:r>
              <a:rPr lang="en-US" dirty="0"/>
              <a:t>*Treatment with chemotherapy and checkpoint inhibitor could be concurrent or sequential; patients with medical contraindication to these therapies could be included with approval from the medical monitor.</a:t>
            </a:r>
          </a:p>
          <a:p>
            <a:r>
              <a:rPr lang="en-US" baseline="30000" dirty="0"/>
              <a:t>†</a:t>
            </a:r>
            <a:r>
              <a:rPr lang="en-US" dirty="0"/>
              <a:t>Per regulatory guidance, protocol was amended to reduce enrolment from 650 to ~330 patients. Crossover from docetaxel to sotorasib was permitted, and 26% of patients crossed over to sotorasib per protocol.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CodeBreaK 200 Study Design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E4D03-5335-239B-EDBC-422662883B80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>
            <a:off x="5010087" y="2216592"/>
            <a:ext cx="4989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D935CD5E-D01D-E456-AD5A-3EDE85E90C17}"/>
              </a:ext>
            </a:extLst>
          </p:cNvPr>
          <p:cNvSpPr/>
          <p:nvPr/>
        </p:nvSpPr>
        <p:spPr bwMode="auto">
          <a:xfrm>
            <a:off x="851650" y="1320660"/>
            <a:ext cx="4158437" cy="1791864"/>
          </a:xfrm>
          <a:prstGeom prst="roundRect">
            <a:avLst>
              <a:gd name="adj" fmla="val 10263"/>
            </a:avLst>
          </a:prstGeom>
          <a:noFill/>
          <a:ln w="127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buClr>
                <a:srgbClr val="1E567F"/>
              </a:buClr>
              <a:defRPr/>
            </a:pPr>
            <a:r>
              <a:rPr lang="en-US" sz="1400" b="1" u="sng" dirty="0">
                <a:latin typeface="+mn-lt"/>
              </a:rPr>
              <a:t>Key eligibility criteria</a:t>
            </a:r>
          </a:p>
          <a:p>
            <a:pPr marL="117475" indent="-117475" defTabSz="1219170"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Locally advanced/unresectable or metastatic </a:t>
            </a:r>
            <a:r>
              <a:rPr lang="en-US" sz="1400" i="1" dirty="0">
                <a:latin typeface="+mn-lt"/>
              </a:rPr>
              <a:t>KRAS </a:t>
            </a:r>
            <a:r>
              <a:rPr lang="en-US" sz="1400" dirty="0">
                <a:latin typeface="+mn-lt"/>
              </a:rPr>
              <a:t>G12C-mutated NSCLC</a:t>
            </a:r>
          </a:p>
          <a:p>
            <a:pPr marL="117475" indent="-117475" defTabSz="1219170"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≥ 1 prior treatment including platinum-based chemotherapy and checkpoint inhibitor*</a:t>
            </a:r>
            <a:endParaRPr lang="en-US" sz="1400" dirty="0">
              <a:latin typeface="+mn-lt"/>
              <a:cs typeface="Arial" panose="020B0604020202020204"/>
            </a:endParaRPr>
          </a:p>
          <a:p>
            <a:pPr marL="117475" indent="-117475" defTabSz="1219170"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No active brain metastases</a:t>
            </a:r>
            <a:endParaRPr lang="en-US" sz="1400" dirty="0">
              <a:latin typeface="+mn-lt"/>
              <a:cs typeface="Arial" panose="020B0604020202020204"/>
            </a:endParaRPr>
          </a:p>
          <a:p>
            <a:pPr marL="117475" indent="-117475" defTabSz="1219170"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ECOG performance status ≤ 1</a:t>
            </a:r>
            <a:endParaRPr lang="en-US" sz="1400" b="1" dirty="0">
              <a:latin typeface="+mn-lt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6764F0E-A4E0-EA38-87C9-88166D0A831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908330" y="1654561"/>
            <a:ext cx="654973" cy="546571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A3C2B6B-DDFF-6427-AACA-5941A65B6A7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6908330" y="2201132"/>
            <a:ext cx="654973" cy="578374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225DF4E-1993-923D-EDB4-C5070F198715}"/>
              </a:ext>
            </a:extLst>
          </p:cNvPr>
          <p:cNvSpPr/>
          <p:nvPr/>
        </p:nvSpPr>
        <p:spPr bwMode="auto">
          <a:xfrm>
            <a:off x="5508987" y="1868540"/>
            <a:ext cx="1389185" cy="6961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3175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189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latin typeface="+mn-lt"/>
                <a:sym typeface="Helvetica"/>
              </a:rPr>
              <a:t>Randomization</a:t>
            </a:r>
            <a:endParaRPr lang="en-US" sz="1300" b="1" dirty="0">
              <a:latin typeface="+mn-lt"/>
            </a:endParaRPr>
          </a:p>
          <a:p>
            <a:pPr marL="0" marR="0" lvl="0" indent="0" algn="ctr" defTabSz="457189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latin typeface="+mn-lt"/>
                <a:sym typeface="Helvetica"/>
              </a:rPr>
              <a:t>1:1</a:t>
            </a:r>
          </a:p>
          <a:p>
            <a:pPr marL="0" marR="0" lvl="0" indent="0" algn="ctr" defTabSz="457189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latin typeface="+mn-lt"/>
                <a:sym typeface="Helvetica"/>
              </a:rPr>
              <a:t>(N = 345)</a:t>
            </a:r>
            <a:r>
              <a:rPr lang="en-US" sz="1300" b="1" baseline="30000" dirty="0">
                <a:latin typeface="+mn-lt"/>
                <a:sym typeface="Helvetica"/>
              </a:rPr>
              <a:t>†</a:t>
            </a:r>
            <a:endParaRPr lang="en-US" sz="1300" b="1" baseline="30000" dirty="0">
              <a:latin typeface="+mn-lt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C26D2888-927B-DF92-3FB8-D75128005952}"/>
              </a:ext>
            </a:extLst>
          </p:cNvPr>
          <p:cNvSpPr/>
          <p:nvPr/>
        </p:nvSpPr>
        <p:spPr bwMode="auto">
          <a:xfrm>
            <a:off x="7563303" y="1197361"/>
            <a:ext cx="3657600" cy="914400"/>
          </a:xfrm>
          <a:prstGeom prst="round2SameRect">
            <a:avLst/>
          </a:prstGeom>
          <a:solidFill>
            <a:srgbClr val="0063C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Sotorasib 960 mg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oral daily</a:t>
            </a:r>
            <a:endParaRPr lang="en-US" sz="16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4571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N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= 171</a:t>
            </a:r>
            <a:endParaRPr lang="en-US" sz="1600" b="1" dirty="0">
              <a:solidFill>
                <a:schemeClr val="bg1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78588871-BE14-1642-B423-7219ACA5C9E5}"/>
              </a:ext>
            </a:extLst>
          </p:cNvPr>
          <p:cNvSpPr/>
          <p:nvPr/>
        </p:nvSpPr>
        <p:spPr bwMode="auto">
          <a:xfrm>
            <a:off x="7563303" y="2322306"/>
            <a:ext cx="3627840" cy="914400"/>
          </a:xfrm>
          <a:prstGeom prst="round2SameRect">
            <a:avLst/>
          </a:prstGeom>
          <a:solidFill>
            <a:srgbClr val="ADADA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Docetaxel 75 mg/m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2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 IV Q3W</a:t>
            </a:r>
            <a:endParaRPr lang="en-US" sz="16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N =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174</a:t>
            </a:r>
            <a:endParaRPr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EB053-712F-9C62-1DC9-DA2387F1B1F9}"/>
              </a:ext>
            </a:extLst>
          </p:cNvPr>
          <p:cNvSpPr/>
          <p:nvPr/>
        </p:nvSpPr>
        <p:spPr>
          <a:xfrm>
            <a:off x="597878" y="3730071"/>
            <a:ext cx="10972800" cy="1015663"/>
          </a:xfrm>
          <a:prstGeom prst="roundRect">
            <a:avLst/>
          </a:prstGeom>
          <a:noFill/>
          <a:ln w="12700"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Primary Endpoint: PFS by BICR (RECIST 1.1)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Key Secondary Endpoints: Efficacy (including ORR)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Exploratory Endpoints: Genomic co-alterations, PD-L1 protein levels</a:t>
            </a:r>
            <a:endParaRPr lang="en-US" b="1" strike="sngStrike" baseline="30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5608C5-6F4C-2DA2-6644-CCA8F26409CB}"/>
              </a:ext>
            </a:extLst>
          </p:cNvPr>
          <p:cNvSpPr/>
          <p:nvPr/>
        </p:nvSpPr>
        <p:spPr>
          <a:xfrm>
            <a:off x="282000" y="5328792"/>
            <a:ext cx="8440738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+mn-lt"/>
              </a:rPr>
              <a:t>Enrollment period: June 4, 2020 to April 26, 2021; protocol amendment: February 15, 2021; data cutoff: August 2, 2022. 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3D612-DFB4-9189-B0A5-00913CE2462C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3434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574800"/>
            <a:ext cx="5214119" cy="4114800"/>
          </a:xfrm>
        </p:spPr>
        <p:txBody>
          <a:bodyPr/>
          <a:lstStyle/>
          <a:p>
            <a:r>
              <a:rPr lang="en-US" dirty="0"/>
              <a:t>Baseline tissue and/or plasma samples were analyzed for key genomic alterations* using central targeted NGS</a:t>
            </a:r>
            <a:r>
              <a:rPr lang="en-US" baseline="30000" dirty="0"/>
              <a:t>7</a:t>
            </a:r>
          </a:p>
          <a:p>
            <a:pPr lvl="1"/>
            <a:r>
              <a:rPr lang="en-US" dirty="0"/>
              <a:t>Tissue NGS: Tempus </a:t>
            </a:r>
            <a:r>
              <a:rPr lang="en-US" dirty="0" err="1"/>
              <a:t>xT</a:t>
            </a:r>
            <a:r>
              <a:rPr lang="en-US" dirty="0"/>
              <a:t> assay (648 genes)</a:t>
            </a:r>
          </a:p>
          <a:p>
            <a:pPr lvl="1"/>
            <a:r>
              <a:rPr lang="en-US" dirty="0"/>
              <a:t>Plasma NGS: Resolution </a:t>
            </a:r>
            <a:r>
              <a:rPr lang="en-US" dirty="0" err="1"/>
              <a:t>ctDx</a:t>
            </a:r>
            <a:r>
              <a:rPr lang="en-US" dirty="0"/>
              <a:t> Lung assay (23 genes)</a:t>
            </a:r>
          </a:p>
          <a:p>
            <a:r>
              <a:rPr lang="en-US" dirty="0"/>
              <a:t>PD-L1 protein level was assessed by local standard of care testing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*Alterations included ALK, BRAF, EGFR, ERBB2, KEAP1, KRAS (excluding G12C), MET, NRAS, NTRK1, NTRK2, NTRK3, PIK3CA, RET, ROS1, STK11, TP53. </a:t>
            </a:r>
          </a:p>
          <a:p>
            <a:r>
              <a:rPr lang="en-US" dirty="0"/>
              <a:t>For combined tissue and/or plasma analyses, patients had evidence of a genomic alteration in at least one of the two datasets (tissue, plasma, or both).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815608"/>
          </a:xfrm>
        </p:spPr>
        <p:txBody>
          <a:bodyPr/>
          <a:lstStyle/>
          <a:p>
            <a:r>
              <a:rPr lang="en-US" dirty="0"/>
              <a:t>Biomarker Analysis Methodology</a:t>
            </a:r>
            <a:br>
              <a:rPr lang="en-US" dirty="0"/>
            </a:br>
            <a:r>
              <a:rPr lang="en-US" sz="2000" dirty="0"/>
              <a:t>Pre-specified Subgroup Analyses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887BA8-D1C7-4694-8925-FE87EF667EBC}"/>
              </a:ext>
            </a:extLst>
          </p:cNvPr>
          <p:cNvGrpSpPr/>
          <p:nvPr/>
        </p:nvGrpSpPr>
        <p:grpSpPr>
          <a:xfrm>
            <a:off x="6829287" y="1238158"/>
            <a:ext cx="4313585" cy="3812862"/>
            <a:chOff x="6829287" y="1238158"/>
            <a:chExt cx="4313585" cy="3812862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6464D1AD-8A8A-BC98-A27B-77D0D9A1DD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3925411"/>
                </p:ext>
              </p:extLst>
            </p:nvPr>
          </p:nvGraphicFramePr>
          <p:xfrm>
            <a:off x="6829287" y="1238158"/>
            <a:ext cx="4313585" cy="38128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A33C370-03A7-0939-C0F3-B4E879C6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984" y="2445677"/>
              <a:ext cx="974677" cy="1708808"/>
            </a:xfrm>
            <a:custGeom>
              <a:avLst/>
              <a:gdLst>
                <a:gd name="T0" fmla="*/ 154 w 307"/>
                <a:gd name="T1" fmla="*/ 0 h 540"/>
                <a:gd name="T2" fmla="*/ 0 w 307"/>
                <a:gd name="T3" fmla="*/ 270 h 540"/>
                <a:gd name="T4" fmla="*/ 154 w 307"/>
                <a:gd name="T5" fmla="*/ 540 h 540"/>
                <a:gd name="T6" fmla="*/ 307 w 307"/>
                <a:gd name="T7" fmla="*/ 270 h 540"/>
                <a:gd name="T8" fmla="*/ 154 w 307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40">
                  <a:moveTo>
                    <a:pt x="154" y="0"/>
                  </a:moveTo>
                  <a:cubicBezTo>
                    <a:pt x="61" y="61"/>
                    <a:pt x="0" y="159"/>
                    <a:pt x="0" y="270"/>
                  </a:cubicBezTo>
                  <a:cubicBezTo>
                    <a:pt x="0" y="381"/>
                    <a:pt x="61" y="479"/>
                    <a:pt x="154" y="540"/>
                  </a:cubicBezTo>
                  <a:cubicBezTo>
                    <a:pt x="247" y="479"/>
                    <a:pt x="307" y="381"/>
                    <a:pt x="307" y="270"/>
                  </a:cubicBezTo>
                  <a:cubicBezTo>
                    <a:pt x="307" y="159"/>
                    <a:pt x="247" y="61"/>
                    <a:pt x="154" y="0"/>
                  </a:cubicBezTo>
                </a:path>
              </a:pathLst>
            </a:custGeom>
            <a:solidFill>
              <a:srgbClr val="2CC84D"/>
            </a:solidFill>
            <a:ln>
              <a:solidFill>
                <a:srgbClr val="00255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D0B2C49-EB4E-0A36-12F2-E7B36D60AC97}"/>
              </a:ext>
            </a:extLst>
          </p:cNvPr>
          <p:cNvSpPr txBox="1">
            <a:spLocks/>
          </p:cNvSpPr>
          <p:nvPr/>
        </p:nvSpPr>
        <p:spPr>
          <a:xfrm>
            <a:off x="8310749" y="1510055"/>
            <a:ext cx="8744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2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39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52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33F7A0-71F0-446B-9DE8-6D75BE64EE0F}" type="slidenum">
              <a:rPr lang="en-US" sz="800" smtClean="0">
                <a:solidFill>
                  <a:prstClr val="white"/>
                </a:solidFill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D733B8CE-524B-5ABD-2238-4DF40F2BA851}"/>
              </a:ext>
            </a:extLst>
          </p:cNvPr>
          <p:cNvSpPr/>
          <p:nvPr/>
        </p:nvSpPr>
        <p:spPr bwMode="auto">
          <a:xfrm>
            <a:off x="6531427" y="4808425"/>
            <a:ext cx="4867397" cy="750193"/>
          </a:xfrm>
          <a:prstGeom prst="roundRect">
            <a:avLst>
              <a:gd name="adj" fmla="val 50000"/>
            </a:avLst>
          </a:prstGeom>
          <a:solidFill>
            <a:srgbClr val="0063C3"/>
          </a:solidFill>
          <a:ln w="3175" cap="flat" cmpd="sng" algn="ctr">
            <a:solidFill>
              <a:srgbClr val="0025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Biomarker evaluable population: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patients with tumor and/or plasma NGS data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(n = 318)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A202EA-6DC6-F884-B39E-BEDFFAC267AB}"/>
              </a:ext>
            </a:extLst>
          </p:cNvPr>
          <p:cNvCxnSpPr>
            <a:cxnSpLocks/>
          </p:cNvCxnSpPr>
          <p:nvPr/>
        </p:nvCxnSpPr>
        <p:spPr>
          <a:xfrm flipV="1">
            <a:off x="8081061" y="1860332"/>
            <a:ext cx="1" cy="2286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DAF20A-86A2-23D6-471B-F45898DBB8E8}"/>
              </a:ext>
            </a:extLst>
          </p:cNvPr>
          <p:cNvCxnSpPr>
            <a:cxnSpLocks/>
          </p:cNvCxnSpPr>
          <p:nvPr/>
        </p:nvCxnSpPr>
        <p:spPr>
          <a:xfrm flipV="1">
            <a:off x="9824911" y="1860333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D8ECA8-F065-AFC0-19E1-4C61B028B3C6}"/>
              </a:ext>
            </a:extLst>
          </p:cNvPr>
          <p:cNvCxnSpPr>
            <a:cxnSpLocks/>
          </p:cNvCxnSpPr>
          <p:nvPr/>
        </p:nvCxnSpPr>
        <p:spPr>
          <a:xfrm flipH="1">
            <a:off x="8074028" y="1848139"/>
            <a:ext cx="1765172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11EEB9-29E2-A5F2-9587-55104CC4ECFC}"/>
              </a:ext>
            </a:extLst>
          </p:cNvPr>
          <p:cNvCxnSpPr>
            <a:cxnSpLocks/>
          </p:cNvCxnSpPr>
          <p:nvPr/>
        </p:nvCxnSpPr>
        <p:spPr>
          <a:xfrm flipH="1" flipV="1">
            <a:off x="8992034" y="1646248"/>
            <a:ext cx="1" cy="18925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BE5AC5-6E88-E984-D524-C03ACEE98F4B}"/>
              </a:ext>
            </a:extLst>
          </p:cNvPr>
          <p:cNvCxnSpPr>
            <a:cxnSpLocks/>
          </p:cNvCxnSpPr>
          <p:nvPr/>
        </p:nvCxnSpPr>
        <p:spPr>
          <a:xfrm flipV="1">
            <a:off x="8093253" y="4500896"/>
            <a:ext cx="0" cy="29595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A745E3-A54C-F6DA-3CFD-01F089D42F4E}"/>
              </a:ext>
            </a:extLst>
          </p:cNvPr>
          <p:cNvCxnSpPr>
            <a:cxnSpLocks/>
          </p:cNvCxnSpPr>
          <p:nvPr/>
        </p:nvCxnSpPr>
        <p:spPr>
          <a:xfrm flipV="1">
            <a:off x="9824910" y="4500897"/>
            <a:ext cx="0" cy="29595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8C375A3F-55F0-5605-B41C-B6D7D0F5AC9D}"/>
              </a:ext>
            </a:extLst>
          </p:cNvPr>
          <p:cNvSpPr/>
          <p:nvPr/>
        </p:nvSpPr>
        <p:spPr bwMode="auto">
          <a:xfrm>
            <a:off x="6829286" y="1132656"/>
            <a:ext cx="4313584" cy="497357"/>
          </a:xfrm>
          <a:prstGeom prst="roundRect">
            <a:avLst>
              <a:gd name="adj" fmla="val 50000"/>
            </a:avLst>
          </a:prstGeom>
          <a:solidFill>
            <a:srgbClr val="0063C3"/>
          </a:solidFill>
          <a:ln w="3175" cap="flat" cmpd="sng" algn="ctr">
            <a:solidFill>
              <a:srgbClr val="0025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ITT population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(N = 345)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4152E-B694-E219-3FE1-E665BD2A31DF}"/>
              </a:ext>
            </a:extLst>
          </p:cNvPr>
          <p:cNvSpPr txBox="1"/>
          <p:nvPr/>
        </p:nvSpPr>
        <p:spPr>
          <a:xfrm>
            <a:off x="6981329" y="2796021"/>
            <a:ext cx="16673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 with tissue NGS 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 = 226)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87F3F9-94C5-C329-3F51-B72BB4D3E209}"/>
              </a:ext>
            </a:extLst>
          </p:cNvPr>
          <p:cNvSpPr txBox="1"/>
          <p:nvPr/>
        </p:nvSpPr>
        <p:spPr>
          <a:xfrm>
            <a:off x="9367709" y="2796021"/>
            <a:ext cx="14884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 with plasma NGS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 = 294)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7EE87-88B9-9768-CDED-D37687B951A3}"/>
              </a:ext>
            </a:extLst>
          </p:cNvPr>
          <p:cNvSpPr txBox="1"/>
          <p:nvPr/>
        </p:nvSpPr>
        <p:spPr>
          <a:xfrm>
            <a:off x="8375527" y="3154273"/>
            <a:ext cx="1162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 = 202)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D45C5-E75A-90AE-AD5A-F0E2274084DF}"/>
              </a:ext>
            </a:extLst>
          </p:cNvPr>
          <p:cNvSpPr txBox="1"/>
          <p:nvPr/>
        </p:nvSpPr>
        <p:spPr>
          <a:xfrm>
            <a:off x="883945" y="6376206"/>
            <a:ext cx="6097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7. Skoulidis F, et al. N </a:t>
            </a:r>
            <a:r>
              <a:rPr lang="en-US" sz="800" dirty="0" err="1"/>
              <a:t>Engl</a:t>
            </a:r>
            <a:r>
              <a:rPr lang="en-US" sz="800" dirty="0"/>
              <a:t> J Med. 2021;384:2371-2381.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4F8DF-6638-9B82-8EC4-CB2E84E3BD79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926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52B3E1-877B-9762-EC9C-21C4CD4CD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4" y="5776519"/>
            <a:ext cx="11044900" cy="802412"/>
          </a:xfrm>
        </p:spPr>
        <p:txBody>
          <a:bodyPr anchor="t"/>
          <a:lstStyle/>
          <a:p>
            <a:r>
              <a:rPr lang="en-US" dirty="0"/>
              <a:t>*Patients with combined baseline tissue and/or plasma results.</a:t>
            </a:r>
          </a:p>
          <a:p>
            <a:r>
              <a:rPr lang="en-US" baseline="30000" dirty="0"/>
              <a:t>†</a:t>
            </a:r>
            <a:r>
              <a:rPr lang="en-US" dirty="0"/>
              <a:t>Data were filtered to include clinically actionable pathogenic variants only. Actionable alterations within each gene included: ALK (C1156Y, I1171N, L1196M, G1202R, G1269A, fusions); BRAF (V600E, V600K); EGFR (T790M, L858R, exon 19 deletion, S768I, L861Q, G719, exon 20 indels); MET (D1010, exon 14 deletion, exon 14 splice alterations, Y1003, amplifications); NTRK1, NTRK2, and NTRK3 fusions; RET fusions; ROS1 fusions; HER2 (S310, R678Q, T733I, L755, G776, V777, exon 20 insertions).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15899-1689-E2D0-5A3D-95E7943F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4" y="92627"/>
            <a:ext cx="11457267" cy="1015663"/>
          </a:xfrm>
        </p:spPr>
        <p:txBody>
          <a:bodyPr/>
          <a:lstStyle/>
          <a:p>
            <a:r>
              <a:rPr lang="en-US" dirty="0"/>
              <a:t>Baseline Co-alterations Were Well-balanced Across Treatment Arms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9E0C5A5-4A49-B833-C77E-979951E10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655990"/>
              </p:ext>
            </p:extLst>
          </p:nvPr>
        </p:nvGraphicFramePr>
        <p:xfrm>
          <a:off x="367285" y="1220918"/>
          <a:ext cx="1104490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485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2819065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2819065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  <a:gridCol w="1401287">
                  <a:extLst>
                    <a:ext uri="{9D8B030D-6E8A-4147-A177-3AD203B41FA5}">
                      <a16:colId xmlns:a16="http://schemas.microsoft.com/office/drawing/2014/main" val="580689771"/>
                    </a:ext>
                  </a:extLst>
                </a:gridCol>
              </a:tblGrid>
              <a:tr h="398054">
                <a:tc>
                  <a:txBody>
                    <a:bodyPr/>
                    <a:lstStyle/>
                    <a:p>
                      <a:r>
                        <a:rPr lang="en-US" sz="1400" dirty="0"/>
                        <a:t>Co-alterations in key genes,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Sotorasib 960 mg oral daily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(n = 164)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Docetaxel 75 mg/m2 IV Q3W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 = 154)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Total*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 = 318)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accent1"/>
                          </a:solidFill>
                        </a:rPr>
                        <a:t>TP53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89 (54)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92 (60)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181 (57)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accent1"/>
                          </a:solidFill>
                        </a:rPr>
                        <a:t>STK11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60 (37)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60 (39)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120 (38)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603708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accent1"/>
                          </a:solidFill>
                        </a:rPr>
                        <a:t>KEAP1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46 (28)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36 (23)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82 (26)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87194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accent1"/>
                          </a:solidFill>
                        </a:rPr>
                        <a:t>STK11 and KEAP1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 (20)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23 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55 (17)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9484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06AAE6-71FD-190B-6274-BA4612DB4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73996"/>
              </p:ext>
            </p:extLst>
          </p:nvPr>
        </p:nvGraphicFramePr>
        <p:xfrm>
          <a:off x="367283" y="3077258"/>
          <a:ext cx="1104490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34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733798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5165763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Additional co-alterations of interest,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Total*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 = 318)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Driver</a:t>
                      </a:r>
                      <a:r>
                        <a:rPr lang="en-US" sz="1400" baseline="30000" dirty="0"/>
                        <a:t>†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 = 318)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EGFR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66 (21)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NTRK1, NTRK2, NTRK3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59 (19)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1 (&lt; 1) [fusion]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6037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39 (12)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29 (9) [</a:t>
                      </a: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amplifications, exon 14 splice site alterations]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8719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34 (11)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2 (1) [fusions]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94843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21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32714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ROS1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17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9431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1" u="none" strike="noStrike" cap="none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BRAF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16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1 (&lt; 1) [V600E]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1107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8EBB5F-C81E-37AC-DCE6-6E27600F73AF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1644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28D993-927A-F62D-51C0-B9C61A80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6" y="74914"/>
            <a:ext cx="11459588" cy="1015663"/>
          </a:xfrm>
        </p:spPr>
        <p:txBody>
          <a:bodyPr/>
          <a:lstStyle/>
          <a:p>
            <a:r>
              <a:rPr lang="en-US" dirty="0"/>
              <a:t>Sotorasib Retained PFS Benefit Versus Docetaxel Across Key Co-alteration Subgroups*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A9219-FE59-335E-82DF-922FDA91A57A}"/>
              </a:ext>
            </a:extLst>
          </p:cNvPr>
          <p:cNvSpPr txBox="1"/>
          <p:nvPr/>
        </p:nvSpPr>
        <p:spPr>
          <a:xfrm>
            <a:off x="784965" y="6187270"/>
            <a:ext cx="10495485" cy="507831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endParaRPr lang="en-US" sz="900" i="1" dirty="0">
              <a:latin typeface="+mn-lt"/>
            </a:endParaRPr>
          </a:p>
          <a:p>
            <a:r>
              <a:rPr lang="en-US" sz="900" i="1" dirty="0">
                <a:latin typeface="+mn-lt"/>
              </a:rPr>
              <a:t>Analyses was performed for subgroups with n ≥ 10 patients per treatment arm; – indicates no analysis performed for this subgroup.</a:t>
            </a:r>
          </a:p>
          <a:p>
            <a:r>
              <a:rPr lang="en-US" sz="900" i="1" dirty="0">
                <a:latin typeface="+mn-lt"/>
              </a:rPr>
              <a:t>*A</a:t>
            </a:r>
            <a:r>
              <a:rPr lang="en-US" sz="900" i="1" dirty="0">
                <a:effectLst/>
                <a:latin typeface="+mn-lt"/>
              </a:rPr>
              <a:t>lterations include any somatic SNV, insertion or deletion, or CNV </a:t>
            </a:r>
            <a:r>
              <a:rPr lang="en-US" sz="900" i="1" dirty="0">
                <a:latin typeface="+mn-lt"/>
              </a:rPr>
              <a:t>a</a:t>
            </a:r>
            <a:r>
              <a:rPr lang="en-US" sz="900" i="1" dirty="0">
                <a:effectLst/>
                <a:latin typeface="+mn-lt"/>
              </a:rPr>
              <a:t>lterations and are not just actionable </a:t>
            </a:r>
            <a:r>
              <a:rPr lang="en-US" sz="900" i="1" dirty="0">
                <a:latin typeface="+mn-lt"/>
              </a:rPr>
              <a:t>a</a:t>
            </a:r>
            <a:r>
              <a:rPr lang="en-US" sz="900" i="1" dirty="0">
                <a:effectLst/>
                <a:latin typeface="+mn-lt"/>
              </a:rPr>
              <a:t>lterations.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C8F64-AE82-5AEE-C46C-5D77E3B9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396" y="1547063"/>
            <a:ext cx="2724392" cy="338619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3AC927-E07E-F240-D415-25444912B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672"/>
              </p:ext>
            </p:extLst>
          </p:nvPr>
        </p:nvGraphicFramePr>
        <p:xfrm>
          <a:off x="6150438" y="1125593"/>
          <a:ext cx="5880838" cy="343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63096458"/>
                    </a:ext>
                  </a:extLst>
                </a:gridCol>
                <a:gridCol w="860159">
                  <a:extLst>
                    <a:ext uri="{9D8B030D-6E8A-4147-A177-3AD203B41FA5}">
                      <a16:colId xmlns:a16="http://schemas.microsoft.com/office/drawing/2014/main" val="1303152422"/>
                    </a:ext>
                  </a:extLst>
                </a:gridCol>
                <a:gridCol w="860159">
                  <a:extLst>
                    <a:ext uri="{9D8B030D-6E8A-4147-A177-3AD203B41FA5}">
                      <a16:colId xmlns:a16="http://schemas.microsoft.com/office/drawing/2014/main" val="312833435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6250788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899671010"/>
                    </a:ext>
                  </a:extLst>
                </a:gridCol>
              </a:tblGrid>
              <a:tr h="164308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Number of Patients</a:t>
                      </a:r>
                    </a:p>
                  </a:txBody>
                  <a:tcPr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Hazard Ratio </a:t>
                      </a:r>
                    </a:p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162070"/>
                  </a:ext>
                </a:extLst>
              </a:tr>
              <a:tr h="322085">
                <a:tc>
                  <a:txBody>
                    <a:bodyPr/>
                    <a:lstStyle/>
                    <a:p>
                      <a:endParaRPr lang="en-US" sz="10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Sotorasib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Docetaxel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rgbClr val="FF0000"/>
                          </a:solidFill>
                        </a:rPr>
                        <a:t>Hazard</a:t>
                      </a:r>
                      <a:r>
                        <a:rPr lang="en-US" sz="1050" b="1">
                          <a:solidFill>
                            <a:srgbClr val="002557"/>
                          </a:solidFill>
                        </a:rPr>
                        <a:t> Ratio (95% CI)</a:t>
                      </a:r>
                    </a:p>
                  </a:txBody>
                  <a:tcPr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71472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ERBB2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2026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1.02 (0.40, 2.59)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2075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0.67 (0.50, 0.88)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857092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RET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5074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0.49 (0.16, 1.52)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0442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0.68 (0.52, 0.90)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3539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ROS1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35986"/>
                  </a:ext>
                </a:extLst>
              </a:tr>
              <a:tr h="99159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69928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0.68 (0.52, 0.89)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4387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NTRK1, 2, 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73709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rgbClr val="002557"/>
                          </a:solidFill>
                        </a:rPr>
                        <a:t>0.59 (0.29, 1.20)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2905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rgbClr val="002557"/>
                          </a:solidFill>
                        </a:rPr>
                        <a:t>0.66 (0.49, 0.88)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6233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KRAS, NRAS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06347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rgbClr val="002557"/>
                          </a:solidFill>
                        </a:rPr>
                        <a:t>0.62 (0.21, 1.82)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5705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rgbClr val="002557"/>
                          </a:solidFill>
                        </a:rPr>
                        <a:t>0.67 (0.50, 0.89)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73492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PIK3CA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992361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0.88 (0.35, 2.21)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3900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148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0.64 (0.49, 0.85)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25609"/>
                  </a:ext>
                </a:extLst>
              </a:tr>
            </a:tbl>
          </a:graphicData>
        </a:graphic>
      </p:graphicFrame>
      <p:sp>
        <p:nvSpPr>
          <p:cNvPr id="13" name="Line 208">
            <a:extLst>
              <a:ext uri="{FF2B5EF4-FFF2-40B4-BE49-F238E27FC236}">
                <a16:creationId xmlns:a16="http://schemas.microsoft.com/office/drawing/2014/main" id="{6E698B9B-17FC-4833-A62F-19314BB25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395" y="5520976"/>
            <a:ext cx="960835" cy="0"/>
          </a:xfrm>
          <a:prstGeom prst="line">
            <a:avLst/>
          </a:prstGeom>
          <a:noFill/>
          <a:ln w="25400" cap="sq">
            <a:solidFill>
              <a:srgbClr val="969696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sp>
        <p:nvSpPr>
          <p:cNvPr id="14" name="Line 204">
            <a:extLst>
              <a:ext uri="{FF2B5EF4-FFF2-40B4-BE49-F238E27FC236}">
                <a16:creationId xmlns:a16="http://schemas.microsoft.com/office/drawing/2014/main" id="{55D8A7E9-BC58-28A2-EF7C-A004BD2B2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0405" y="5520976"/>
            <a:ext cx="960834" cy="0"/>
          </a:xfrm>
          <a:prstGeom prst="line">
            <a:avLst/>
          </a:prstGeom>
          <a:noFill/>
          <a:ln w="25400" cap="sq">
            <a:solidFill>
              <a:srgbClr val="0063C3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sp>
        <p:nvSpPr>
          <p:cNvPr id="15" name="Rectangle 206">
            <a:extLst>
              <a:ext uri="{FF2B5EF4-FFF2-40B4-BE49-F238E27FC236}">
                <a16:creationId xmlns:a16="http://schemas.microsoft.com/office/drawing/2014/main" id="{E07CDB76-CF67-9B00-6388-42CB9BA2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021" y="5598077"/>
            <a:ext cx="9585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766"/>
            <a:r>
              <a:rPr lang="en-US" altLang="en-US" sz="1000" b="1" dirty="0">
                <a:solidFill>
                  <a:srgbClr val="0063C3"/>
                </a:solidFill>
                <a:latin typeface="+mn-lt"/>
              </a:rPr>
              <a:t>Sotorasib Better</a:t>
            </a:r>
            <a:endParaRPr lang="en-US" altLang="en-US" sz="1600" b="1" dirty="0">
              <a:solidFill>
                <a:srgbClr val="0063C3"/>
              </a:solidFill>
              <a:latin typeface="+mn-lt"/>
            </a:endParaRPr>
          </a:p>
        </p:txBody>
      </p:sp>
      <p:sp>
        <p:nvSpPr>
          <p:cNvPr id="16" name="Rectangle 209">
            <a:extLst>
              <a:ext uri="{FF2B5EF4-FFF2-40B4-BE49-F238E27FC236}">
                <a16:creationId xmlns:a16="http://schemas.microsoft.com/office/drawing/2014/main" id="{ECDDD719-4330-1619-56FC-D8984E74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52" y="5598077"/>
            <a:ext cx="10339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66"/>
            <a:r>
              <a:rPr lang="en-US" altLang="en-US" sz="1000" b="1" dirty="0">
                <a:solidFill>
                  <a:srgbClr val="969696"/>
                </a:solidFill>
                <a:latin typeface="+mn-lt"/>
              </a:rPr>
              <a:t>Docetaxel Better</a:t>
            </a:r>
            <a:endParaRPr lang="en-US" altLang="en-US" sz="1600" b="1" dirty="0">
              <a:solidFill>
                <a:srgbClr val="969696"/>
              </a:solidFill>
              <a:latin typeface="+mn-lt"/>
            </a:endParaRP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56C9656B-8728-78C8-72E8-FAF83BB13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0522"/>
              </p:ext>
            </p:extLst>
          </p:nvPr>
        </p:nvGraphicFramePr>
        <p:xfrm>
          <a:off x="181883" y="1125593"/>
          <a:ext cx="5704567" cy="410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485">
                  <a:extLst>
                    <a:ext uri="{9D8B030D-6E8A-4147-A177-3AD203B41FA5}">
                      <a16:colId xmlns:a16="http://schemas.microsoft.com/office/drawing/2014/main" val="463096458"/>
                    </a:ext>
                  </a:extLst>
                </a:gridCol>
                <a:gridCol w="865521">
                  <a:extLst>
                    <a:ext uri="{9D8B030D-6E8A-4147-A177-3AD203B41FA5}">
                      <a16:colId xmlns:a16="http://schemas.microsoft.com/office/drawing/2014/main" val="1303152422"/>
                    </a:ext>
                  </a:extLst>
                </a:gridCol>
                <a:gridCol w="865521">
                  <a:extLst>
                    <a:ext uri="{9D8B030D-6E8A-4147-A177-3AD203B41FA5}">
                      <a16:colId xmlns:a16="http://schemas.microsoft.com/office/drawing/2014/main" val="3128334351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1162507888"/>
                    </a:ext>
                  </a:extLst>
                </a:gridCol>
                <a:gridCol w="1324387">
                  <a:extLst>
                    <a:ext uri="{9D8B030D-6E8A-4147-A177-3AD203B41FA5}">
                      <a16:colId xmlns:a16="http://schemas.microsoft.com/office/drawing/2014/main" val="1899671010"/>
                    </a:ext>
                  </a:extLst>
                </a:gridCol>
              </a:tblGrid>
              <a:tr h="164308">
                <a:tc>
                  <a:txBody>
                    <a:bodyPr/>
                    <a:lstStyle/>
                    <a:p>
                      <a:endParaRPr lang="en-US" sz="10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Number of Patients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Hazard Ratio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162070"/>
                  </a:ext>
                </a:extLst>
              </a:tr>
              <a:tr h="322085">
                <a:tc>
                  <a:txBody>
                    <a:bodyPr/>
                    <a:lstStyle/>
                    <a:p>
                      <a:endParaRPr lang="en-US" sz="10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Sotorasib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Docetaxel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rgbClr val="FF0000"/>
                          </a:solidFill>
                        </a:rPr>
                        <a:t>Hazard </a:t>
                      </a:r>
                      <a:r>
                        <a:rPr lang="en-US" sz="1050" b="1">
                          <a:solidFill>
                            <a:srgbClr val="002557"/>
                          </a:solidFill>
                        </a:rPr>
                        <a:t>Ratio (95% CI)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71472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All patients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164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0.68 (0.52, 0.88)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2409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tx1"/>
                          </a:solidFill>
                        </a:rPr>
                        <a:t>TP53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767671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0.83 (0.58, 1.18)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0402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0.48 (0.30, 0.75)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461707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STK11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5074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0.68 (0.45, 1.05)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0442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104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0.65 (0.46, 0.92)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3539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KEAP1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3598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0.84 (0.48, 1.47)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69928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0.62 (0.45, 0.84)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4387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EGFR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73709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0.86 (0.47, 1.58)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2905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0.63 (0.46, 0.86)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6233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BRAF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063474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57050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157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0.63 (0.48, 0.83)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734926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ALK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992361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0.72 (0.33, 1.57)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39005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145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0.70 (0.53, 0.93)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25609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r>
                        <a:rPr lang="en-US" sz="1000" b="1" i="1">
                          <a:solidFill>
                            <a:schemeClr val="tx1"/>
                          </a:solidFill>
                        </a:rPr>
                        <a:t>MET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737381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1" dirty="0">
                          <a:solidFill>
                            <a:srgbClr val="166192"/>
                          </a:solidFill>
                        </a:rPr>
                        <a:t>Altered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0.52 (0.21, 1.29)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9658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182880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Wild-type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146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0.73 (0.55, 0.97)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69947"/>
                  </a:ext>
                </a:extLst>
              </a:tr>
            </a:tbl>
          </a:graphicData>
        </a:graphic>
      </p:graphicFrame>
      <p:sp>
        <p:nvSpPr>
          <p:cNvPr id="18" name="Line 208">
            <a:extLst>
              <a:ext uri="{FF2B5EF4-FFF2-40B4-BE49-F238E27FC236}">
                <a16:creationId xmlns:a16="http://schemas.microsoft.com/office/drawing/2014/main" id="{2C6FE381-7C81-6D4C-0A22-B69B136D0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0205" y="4859723"/>
            <a:ext cx="960835" cy="0"/>
          </a:xfrm>
          <a:prstGeom prst="line">
            <a:avLst/>
          </a:prstGeom>
          <a:noFill/>
          <a:ln w="25400" cap="sq">
            <a:solidFill>
              <a:srgbClr val="969696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sp>
        <p:nvSpPr>
          <p:cNvPr id="19" name="Rectangle 206">
            <a:extLst>
              <a:ext uri="{FF2B5EF4-FFF2-40B4-BE49-F238E27FC236}">
                <a16:creationId xmlns:a16="http://schemas.microsoft.com/office/drawing/2014/main" id="{D9B647C4-2222-254F-FBF3-6C1473A3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831" y="4936824"/>
            <a:ext cx="9585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766"/>
            <a:r>
              <a:rPr lang="en-US" altLang="en-US" sz="1000" b="1" dirty="0">
                <a:solidFill>
                  <a:srgbClr val="0063C3"/>
                </a:solidFill>
                <a:latin typeface="+mn-lt"/>
              </a:rPr>
              <a:t>Sotorasib Better</a:t>
            </a:r>
            <a:endParaRPr lang="en-US" altLang="en-US" sz="1600" b="1" dirty="0">
              <a:solidFill>
                <a:srgbClr val="0063C3"/>
              </a:solidFill>
              <a:latin typeface="+mn-lt"/>
            </a:endParaRPr>
          </a:p>
        </p:txBody>
      </p:sp>
      <p:sp>
        <p:nvSpPr>
          <p:cNvPr id="20" name="Rectangle 209">
            <a:extLst>
              <a:ext uri="{FF2B5EF4-FFF2-40B4-BE49-F238E27FC236}">
                <a16:creationId xmlns:a16="http://schemas.microsoft.com/office/drawing/2014/main" id="{4E9858C8-DD19-3576-DC7D-584970E9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662" y="4936824"/>
            <a:ext cx="10339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66"/>
            <a:r>
              <a:rPr lang="en-US" altLang="en-US" sz="1000" b="1" dirty="0">
                <a:solidFill>
                  <a:srgbClr val="969696"/>
                </a:solidFill>
                <a:latin typeface="+mn-lt"/>
              </a:rPr>
              <a:t>Docetaxel Better</a:t>
            </a:r>
            <a:endParaRPr lang="en-US" altLang="en-US" sz="1600" b="1" dirty="0">
              <a:solidFill>
                <a:srgbClr val="969696"/>
              </a:solidFill>
              <a:latin typeface="+mn-lt"/>
            </a:endParaRPr>
          </a:p>
        </p:txBody>
      </p:sp>
      <p:sp>
        <p:nvSpPr>
          <p:cNvPr id="21" name="Line 204">
            <a:extLst>
              <a:ext uri="{FF2B5EF4-FFF2-40B4-BE49-F238E27FC236}">
                <a16:creationId xmlns:a16="http://schemas.microsoft.com/office/drawing/2014/main" id="{15D0DCF2-02A0-3131-FDF7-0F6A41374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9087" y="4859723"/>
            <a:ext cx="960834" cy="0"/>
          </a:xfrm>
          <a:prstGeom prst="line">
            <a:avLst/>
          </a:prstGeom>
          <a:noFill/>
          <a:ln w="25400" cap="sq">
            <a:solidFill>
              <a:srgbClr val="0063C3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D3FC31-9B04-3B0B-B230-947FCB7F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27" y="1551819"/>
            <a:ext cx="3111790" cy="406765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9255E0-DDFA-53C6-02D2-7077EF312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286" y="5654505"/>
            <a:ext cx="11459588" cy="822325"/>
          </a:xfrm>
        </p:spPr>
        <p:txBody>
          <a:bodyPr/>
          <a:lstStyle/>
          <a:p>
            <a:r>
              <a:rPr lang="en-US" cap="all" dirty="0"/>
              <a:t>Additionally, sotorasib retained ORR benefit versus docetaxel independent of key co-alteration subgroups*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E3617-593F-EA75-FAFC-EC6A8BABE985}"/>
              </a:ext>
            </a:extLst>
          </p:cNvPr>
          <p:cNvSpPr/>
          <p:nvPr/>
        </p:nvSpPr>
        <p:spPr>
          <a:xfrm>
            <a:off x="0" y="5798917"/>
            <a:ext cx="181883" cy="54540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A52E5-DB8D-9C56-3805-D6705BBCC172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36275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28D993-927A-F62D-51C0-B9C61A80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6" y="101040"/>
            <a:ext cx="11459588" cy="1523494"/>
          </a:xfrm>
        </p:spPr>
        <p:txBody>
          <a:bodyPr/>
          <a:lstStyle/>
          <a:p>
            <a:r>
              <a:rPr lang="en-US" i="1" dirty="0"/>
              <a:t>KRAS</a:t>
            </a:r>
            <a:r>
              <a:rPr lang="en-US" dirty="0"/>
              <a:t> Co-alterations Were Potentially Associated with Primary Resistance Irrespective 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9255E0-DDFA-53C6-02D2-7077EF312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691" y="4565262"/>
            <a:ext cx="12003007" cy="15234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all" dirty="0"/>
              <a:t>No response observed in patients with additional </a:t>
            </a:r>
            <a:r>
              <a:rPr lang="en-US" sz="1800" i="1" cap="all" dirty="0"/>
              <a:t>KRAS</a:t>
            </a:r>
            <a:r>
              <a:rPr lang="en-US" sz="1800" cap="all" dirty="0"/>
              <a:t> co-alterations in either treatment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all" dirty="0"/>
              <a:t>Outcomes align with preclinical data suggesting some non-G12C </a:t>
            </a:r>
            <a:r>
              <a:rPr lang="en-US" sz="1800" i="1" cap="all" dirty="0"/>
              <a:t>KRAS</a:t>
            </a:r>
            <a:r>
              <a:rPr lang="en-US" sz="1800" cap="all" dirty="0"/>
              <a:t> alterations mediate sotorasib resistance</a:t>
            </a:r>
            <a:r>
              <a:rPr lang="en-US" sz="1800" cap="all" baseline="30000" dirty="0"/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E3617-593F-EA75-FAFC-EC6A8BABE985}"/>
              </a:ext>
            </a:extLst>
          </p:cNvPr>
          <p:cNvSpPr/>
          <p:nvPr/>
        </p:nvSpPr>
        <p:spPr>
          <a:xfrm>
            <a:off x="0" y="4642197"/>
            <a:ext cx="190500" cy="1234641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A9219-FE59-335E-82DF-922FDA91A57A}"/>
              </a:ext>
            </a:extLst>
          </p:cNvPr>
          <p:cNvSpPr txBox="1"/>
          <p:nvPr/>
        </p:nvSpPr>
        <p:spPr>
          <a:xfrm>
            <a:off x="716910" y="5753883"/>
            <a:ext cx="968502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sz="900" i="1" dirty="0">
                <a:latin typeface="+mn-lt"/>
              </a:rPr>
              <a:t>*Excluding G12C.</a:t>
            </a:r>
          </a:p>
          <a:p>
            <a:r>
              <a:rPr lang="en-US" sz="900" i="1" baseline="30000" dirty="0">
                <a:latin typeface="+mn-lt"/>
              </a:rPr>
              <a:t>†</a:t>
            </a:r>
            <a:r>
              <a:rPr lang="en-US" sz="900" i="1" dirty="0">
                <a:latin typeface="+mn-lt"/>
              </a:rPr>
              <a:t>Medians were estimated using the Kaplan-Meier method. 95% CIs were estimated using the method by Klein and Moeschberger with log-log transformation.</a:t>
            </a:r>
          </a:p>
          <a:p>
            <a:r>
              <a:rPr lang="en-US" sz="900" i="1" baseline="30000" dirty="0">
                <a:latin typeface="+mn-lt"/>
              </a:rPr>
              <a:t>‡</a:t>
            </a:r>
            <a:r>
              <a:rPr lang="en-US" sz="900" i="1" dirty="0">
                <a:latin typeface="+mn-lt"/>
              </a:rPr>
              <a:t>Hazard ratios, 95% CIs, and P-values were estimated using a stratified Cox proportional hazards model with treatment, stratification factors, and co-alterations as covariates and treatment by co-alteration interaction. A hazard ratio &lt;1.0 indicates a lower average event rate and a longer PFS for sotorasib versus docetaxel.</a:t>
            </a:r>
          </a:p>
          <a:p>
            <a:r>
              <a:rPr lang="en-US" sz="900" i="1" baseline="30000" dirty="0">
                <a:latin typeface="+mn-lt"/>
              </a:rPr>
              <a:t>§</a:t>
            </a:r>
            <a:r>
              <a:rPr lang="en-US" sz="900" i="1" dirty="0">
                <a:latin typeface="+mn-lt"/>
              </a:rPr>
              <a:t>Limit of detection for CNV was &gt;2, all KRAS CNV were copy number gains.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E6248-B35F-F9AF-4EB6-C8D3F385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80" y="1089781"/>
            <a:ext cx="4942248" cy="366243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F233E4-148F-E5D5-CB1D-6855C3861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56401"/>
              </p:ext>
            </p:extLst>
          </p:nvPr>
        </p:nvGraphicFramePr>
        <p:xfrm>
          <a:off x="186691" y="1497739"/>
          <a:ext cx="7029450" cy="284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671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291970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291970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  <a:gridCol w="1978839">
                  <a:extLst>
                    <a:ext uri="{9D8B030D-6E8A-4147-A177-3AD203B41FA5}">
                      <a16:colId xmlns:a16="http://schemas.microsoft.com/office/drawing/2014/main" val="580689771"/>
                    </a:ext>
                  </a:extLst>
                </a:gridCol>
              </a:tblGrid>
              <a:tr h="756108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Sotorasib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(n = 164)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Docetaxel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 (n = 154)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Treatment Difference</a:t>
                      </a:r>
                    </a:p>
                    <a:p>
                      <a:pPr marL="0" marR="0" lvl="0" indent="0" algn="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(</a:t>
                      </a:r>
                      <a:r>
                        <a:rPr lang="en-US" sz="1400" i="1" dirty="0">
                          <a:latin typeface="+mn-lt"/>
                        </a:rPr>
                        <a:t>P</a:t>
                      </a:r>
                      <a:r>
                        <a:rPr lang="en-US" sz="1400" dirty="0">
                          <a:latin typeface="+mn-lt"/>
                        </a:rPr>
                        <a:t>-value)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4447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KRAS </a:t>
                      </a:r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co-alteration*, n (%)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(5)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(11)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4447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chemeClr val="accent1"/>
                          </a:solidFill>
                          <a:latin typeface="+mn-lt"/>
                        </a:rPr>
                        <a:t>ORR</a:t>
                      </a:r>
                      <a:r>
                        <a:rPr lang="en-US" sz="1400" b="1" i="0" u="none" strike="noStrike" kern="1200" cap="none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†</a:t>
                      </a:r>
                      <a:r>
                        <a:rPr lang="en-US" sz="1400" b="1" i="0" dirty="0">
                          <a:solidFill>
                            <a:schemeClr val="accent1"/>
                          </a:solidFill>
                          <a:latin typeface="+mn-lt"/>
                        </a:rPr>
                        <a:t>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603708"/>
                  </a:ext>
                </a:extLst>
              </a:tr>
              <a:tr h="7561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Median PFS (95% CI)</a:t>
                      </a:r>
                      <a:r>
                        <a:rPr lang="en-US" sz="1400" b="1" i="0" kern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1400" b="1" i="0" baseline="300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 (0.8, 3.0)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 (1.4, 3.1)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‡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87194"/>
                  </a:ext>
                </a:extLst>
              </a:tr>
              <a:tr h="4447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HR (95% CI)</a:t>
                      </a:r>
                      <a:r>
                        <a:rPr lang="en-US" sz="1400" b="1" i="0" u="none" strike="noStrike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‡</a:t>
                      </a:r>
                      <a:endParaRPr lang="en-US" sz="1400" b="1" i="0" baseline="300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1.74 (0.84, 3.58)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9484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F72A76-6E7A-67D8-BB7A-1CA27687CE18}"/>
              </a:ext>
            </a:extLst>
          </p:cNvPr>
          <p:cNvSpPr txBox="1"/>
          <p:nvPr/>
        </p:nvSpPr>
        <p:spPr>
          <a:xfrm>
            <a:off x="716910" y="6470191"/>
            <a:ext cx="61472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8. Zhao, et al. Nature. 2021;599:679-683.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ABA12-010B-1F7A-7DC5-6BD968195896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35920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*Based on local PD-L1 data.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1015663"/>
          </a:xfrm>
        </p:spPr>
        <p:txBody>
          <a:bodyPr/>
          <a:lstStyle/>
          <a:p>
            <a:r>
              <a:rPr lang="en-US" dirty="0"/>
              <a:t>Sotorasib Improved PFS Over Docetaxel Independent of PD-L1 Expression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181FE-58FB-125F-3A46-8D83121A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331" y="2614554"/>
            <a:ext cx="2828924" cy="2397110"/>
          </a:xfrm>
          <a:prstGeom prst="rect">
            <a:avLst/>
          </a:prstGeom>
        </p:spPr>
      </p:pic>
      <p:sp>
        <p:nvSpPr>
          <p:cNvPr id="7" name="Line 208">
            <a:extLst>
              <a:ext uri="{FF2B5EF4-FFF2-40B4-BE49-F238E27FC236}">
                <a16:creationId xmlns:a16="http://schemas.microsoft.com/office/drawing/2014/main" id="{6DD9AAD4-4799-6540-654A-93004727A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1596" y="4989858"/>
            <a:ext cx="1206690" cy="0"/>
          </a:xfrm>
          <a:prstGeom prst="line">
            <a:avLst/>
          </a:prstGeom>
          <a:noFill/>
          <a:ln w="25400" cap="sq">
            <a:solidFill>
              <a:srgbClr val="969696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sp>
        <p:nvSpPr>
          <p:cNvPr id="8" name="Line 204">
            <a:extLst>
              <a:ext uri="{FF2B5EF4-FFF2-40B4-BE49-F238E27FC236}">
                <a16:creationId xmlns:a16="http://schemas.microsoft.com/office/drawing/2014/main" id="{6CDAE658-B649-321B-DDB1-DF6FB4673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7550" y="4989858"/>
            <a:ext cx="1139890" cy="0"/>
          </a:xfrm>
          <a:prstGeom prst="line">
            <a:avLst/>
          </a:prstGeom>
          <a:noFill/>
          <a:ln w="25400" cap="sq">
            <a:solidFill>
              <a:srgbClr val="0063C3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55"/>
            <a:endParaRPr lang="en-US" sz="1050"/>
          </a:p>
        </p:txBody>
      </p:sp>
      <p:sp>
        <p:nvSpPr>
          <p:cNvPr id="9" name="Rectangle 206">
            <a:extLst>
              <a:ext uri="{FF2B5EF4-FFF2-40B4-BE49-F238E27FC236}">
                <a16:creationId xmlns:a16="http://schemas.microsoft.com/office/drawing/2014/main" id="{CEAABE16-DCC5-4C94-00E4-0CA1E64B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550" y="5095315"/>
            <a:ext cx="11493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766"/>
            <a:r>
              <a:rPr lang="en-US" altLang="en-US" sz="1200" b="1" dirty="0">
                <a:solidFill>
                  <a:srgbClr val="0063C3"/>
                </a:solidFill>
                <a:latin typeface="+mn-lt"/>
              </a:rPr>
              <a:t>Sotorasib Better</a:t>
            </a:r>
            <a:endParaRPr lang="en-US" altLang="en-US" sz="2400" b="1" dirty="0">
              <a:solidFill>
                <a:srgbClr val="0063C3"/>
              </a:solidFill>
              <a:latin typeface="+mn-lt"/>
            </a:endParaRPr>
          </a:p>
        </p:txBody>
      </p:sp>
      <p:sp>
        <p:nvSpPr>
          <p:cNvPr id="10" name="Rectangle 209">
            <a:extLst>
              <a:ext uri="{FF2B5EF4-FFF2-40B4-BE49-F238E27FC236}">
                <a16:creationId xmlns:a16="http://schemas.microsoft.com/office/drawing/2014/main" id="{F866D9B5-622A-81F1-27CE-9935687C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018" y="5095315"/>
            <a:ext cx="12102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66"/>
            <a:r>
              <a:rPr lang="en-US" altLang="en-US" sz="1200" b="1" dirty="0">
                <a:solidFill>
                  <a:srgbClr val="969696"/>
                </a:solidFill>
              </a:rPr>
              <a:t>Docetaxel Better</a:t>
            </a:r>
            <a:endParaRPr lang="en-US" altLang="en-US" sz="2400" b="1" dirty="0">
              <a:solidFill>
                <a:srgbClr val="969696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DB571A7-274E-48BC-D41B-7FC9B2E6F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89219"/>
              </p:ext>
            </p:extLst>
          </p:nvPr>
        </p:nvGraphicFramePr>
        <p:xfrm>
          <a:off x="203201" y="1942600"/>
          <a:ext cx="11785599" cy="265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56">
                  <a:extLst>
                    <a:ext uri="{9D8B030D-6E8A-4147-A177-3AD203B41FA5}">
                      <a16:colId xmlns:a16="http://schemas.microsoft.com/office/drawing/2014/main" val="463096458"/>
                    </a:ext>
                  </a:extLst>
                </a:gridCol>
                <a:gridCol w="983586">
                  <a:extLst>
                    <a:ext uri="{9D8B030D-6E8A-4147-A177-3AD203B41FA5}">
                      <a16:colId xmlns:a16="http://schemas.microsoft.com/office/drawing/2014/main" val="1303152422"/>
                    </a:ext>
                  </a:extLst>
                </a:gridCol>
                <a:gridCol w="983586">
                  <a:extLst>
                    <a:ext uri="{9D8B030D-6E8A-4147-A177-3AD203B41FA5}">
                      <a16:colId xmlns:a16="http://schemas.microsoft.com/office/drawing/2014/main" val="3128334351"/>
                    </a:ext>
                  </a:extLst>
                </a:gridCol>
                <a:gridCol w="1530713">
                  <a:extLst>
                    <a:ext uri="{9D8B030D-6E8A-4147-A177-3AD203B41FA5}">
                      <a16:colId xmlns:a16="http://schemas.microsoft.com/office/drawing/2014/main" val="461814597"/>
                    </a:ext>
                  </a:extLst>
                </a:gridCol>
                <a:gridCol w="1530713">
                  <a:extLst>
                    <a:ext uri="{9D8B030D-6E8A-4147-A177-3AD203B41FA5}">
                      <a16:colId xmlns:a16="http://schemas.microsoft.com/office/drawing/2014/main" val="4019434299"/>
                    </a:ext>
                  </a:extLst>
                </a:gridCol>
                <a:gridCol w="2012861">
                  <a:extLst>
                    <a:ext uri="{9D8B030D-6E8A-4147-A177-3AD203B41FA5}">
                      <a16:colId xmlns:a16="http://schemas.microsoft.com/office/drawing/2014/main" val="1162507888"/>
                    </a:ext>
                  </a:extLst>
                </a:gridCol>
                <a:gridCol w="1544756">
                  <a:extLst>
                    <a:ext uri="{9D8B030D-6E8A-4147-A177-3AD203B41FA5}">
                      <a16:colId xmlns:a16="http://schemas.microsoft.com/office/drawing/2014/main" val="1899671010"/>
                    </a:ext>
                  </a:extLst>
                </a:gridCol>
                <a:gridCol w="983028">
                  <a:extLst>
                    <a:ext uri="{9D8B030D-6E8A-4147-A177-3AD203B41FA5}">
                      <a16:colId xmlns:a16="http://schemas.microsoft.com/office/drawing/2014/main" val="3758922726"/>
                    </a:ext>
                  </a:extLst>
                </a:gridCol>
              </a:tblGrid>
              <a:tr h="385151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Number of Patients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Median PFS (95% CI), months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162070"/>
                  </a:ext>
                </a:extLst>
              </a:tr>
              <a:tr h="441857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Sotorasib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171)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Docetaxel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174)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Sotorasib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171)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Docetaxel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174)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2557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Hazard Ratio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-value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714725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PD-L1 protein expression*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24095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&lt; 1%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8.3 (4.1, 8.6)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5.9 (3.5, 7.2)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0.6</a:t>
                      </a:r>
                      <a:r>
                        <a:rPr lang="en-US" sz="1200" b="0" strike="noStrike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 (0.41, 1.06)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50746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182880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≥ 1% and &lt; 50%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4.6 (3.4, 7.8)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3.0 (2.1, 4.5)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0.61 (0.39, 0.96)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04424"/>
                  </a:ext>
                </a:extLst>
              </a:tr>
              <a:tr h="397862">
                <a:tc>
                  <a:txBody>
                    <a:bodyPr/>
                    <a:lstStyle/>
                    <a:p>
                      <a:pPr marL="182880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≥ 50%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5.7 (4.0, 10.0)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5.4 (2.0, 10.2)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0.74 (0.44, 1.23)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5742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7E4CA1-0D06-D426-CCDF-5FD1D6C9D164}"/>
              </a:ext>
            </a:extLst>
          </p:cNvPr>
          <p:cNvSpPr txBox="1"/>
          <p:nvPr/>
        </p:nvSpPr>
        <p:spPr>
          <a:xfrm>
            <a:off x="1268557" y="6617112"/>
            <a:ext cx="965488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American Society of Clinical Oncology (ASCO) 2023 Annual Meeting, June 2-6, 2023; Chicago, IL.</a:t>
            </a:r>
          </a:p>
        </p:txBody>
      </p:sp>
    </p:spTree>
    <p:extLst>
      <p:ext uri="{BB962C8B-B14F-4D97-AF65-F5344CB8AC3E}">
        <p14:creationId xmlns:p14="http://schemas.microsoft.com/office/powerpoint/2010/main" val="32123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2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605BD93EAFD43BD4D9B067A3F9E1F" ma:contentTypeVersion="0" ma:contentTypeDescription="Create a new document." ma:contentTypeScope="" ma:versionID="fd5448022cbae17d317e8f1eb4cb47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0E520-F386-42DC-9CDB-652017CA93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28EB60-2366-4B71-8458-4B1CCE37A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FBE43-227F-4376-B529-0F2CDFBBC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Amgen Corporate</Template>
  <TotalTime>0</TotalTime>
  <Words>3343</Words>
  <Application>Microsoft Office PowerPoint</Application>
  <PresentationFormat>Widescreen</PresentationFormat>
  <Paragraphs>543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DejaVu Sans</vt:lpstr>
      <vt:lpstr>System Font Regular</vt:lpstr>
      <vt:lpstr>Wingdings</vt:lpstr>
      <vt:lpstr>Amgen Corporate</vt:lpstr>
      <vt:lpstr>Neulasta Theme1.2</vt:lpstr>
      <vt:lpstr>Biomarker subgroup analyses of CodeBreaK 200, a phase 3 trial of sotorasib versus docetaxel in patients with pretreated KRAS G12C-mutated advanced non-small cell lung cancer (NSCLC)</vt:lpstr>
      <vt:lpstr>PowerPoint Presentation</vt:lpstr>
      <vt:lpstr>Introduction</vt:lpstr>
      <vt:lpstr>CodeBreaK 200 Study Design</vt:lpstr>
      <vt:lpstr>Biomarker Analysis Methodology Pre-specified Subgroup Analyses</vt:lpstr>
      <vt:lpstr>Baseline Co-alterations Were Well-balanced Across Treatment Arms</vt:lpstr>
      <vt:lpstr>Sotorasib Retained PFS Benefit Versus Docetaxel Across Key Co-alteration Subgroups*</vt:lpstr>
      <vt:lpstr>KRAS Co-alterations Were Potentially Associated with Primary Resistance Irrespective of Treatment </vt:lpstr>
      <vt:lpstr>Sotorasib Improved PFS Over Docetaxel Independent of PD-L1 Expression</vt:lpstr>
      <vt:lpstr>Additional Exploratory Analysis </vt:lpstr>
      <vt:lpstr>More Patients Had Long-term Benefit With Sotorasib Versus Docetaxel* </vt:lpstr>
      <vt:lpstr>In a Limited Data Set, NOTCH1m Had an Early Progression Signal With Sotorasib That Warrants Further Exploration</vt:lpstr>
      <vt:lpstr>High Baseline Plasma Tumor Burden Was Negatively Prognostic, Irrespective of Treatment</vt:lpstr>
      <vt:lpstr>Conclusions</vt:lpstr>
      <vt:lpstr>References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Raulie (Porter Novelli)</dc:creator>
  <cp:lastModifiedBy>Hoffmann, Mareike</cp:lastModifiedBy>
  <cp:revision>241</cp:revision>
  <dcterms:created xsi:type="dcterms:W3CDTF">2022-10-21T12:48:29Z</dcterms:created>
  <dcterms:modified xsi:type="dcterms:W3CDTF">2023-06-15T15:17:17Z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0x01010008E605BD93EAFD43BD4D9B067A3F9E1F</vt:lpwstr>
  </property>
  <property fmtid="{D5CDD505-2E9C-101B-9397-08002B2CF9AE}" pid="3" name="pdobSourceCropLeft">
    <vt:r8>0</vt:r8>
  </property>
  <property fmtid="{D5CDD505-2E9C-101B-9397-08002B2CF9AE}" pid="4" name="pdobSourceCropBottom">
    <vt:r8>0</vt:r8>
  </property>
  <property fmtid="{D5CDD505-2E9C-101B-9397-08002B2CF9AE}" pid="5" name="pdobSourceCropTop">
    <vt:r8>0</vt:r8>
  </property>
  <property fmtid="{D5CDD505-2E9C-101B-9397-08002B2CF9AE}" pid="6" name="pdobSourceOriginalWidth">
    <vt:r8>0</vt:r8>
  </property>
  <property fmtid="{D5CDD505-2E9C-101B-9397-08002B2CF9AE}" pid="7" name="pdobSourceCropRight">
    <vt:r8>0</vt:r8>
  </property>
  <property fmtid="{D5CDD505-2E9C-101B-9397-08002B2CF9AE}" pid="8" name="pdobSourceOriginalHeight">
    <vt:r8>0</vt:r8>
  </property>
  <property fmtid="{D5CDD505-2E9C-101B-9397-08002B2CF9AE}" pid="9" name="pdobSourceWidth">
    <vt:r8>142.958511352539</vt:r8>
  </property>
  <property fmtid="{D5CDD505-2E9C-101B-9397-08002B2CF9AE}" pid="10" name="pstrSourceShapeName">
    <vt:lpwstr>Rectangle 9</vt:lpwstr>
  </property>
  <property fmtid="{D5CDD505-2E9C-101B-9397-08002B2CF9AE}" pid="11" name="pintSourceSlideIndex">
    <vt:i4>3</vt:i4>
  </property>
  <property fmtid="{D5CDD505-2E9C-101B-9397-08002B2CF9AE}" pid="12" name="pdobSourceLeft">
    <vt:r8>739.747924804688</vt:r8>
  </property>
  <property fmtid="{D5CDD505-2E9C-101B-9397-08002B2CF9AE}" pid="13" name="pdobSourceHeight">
    <vt:r8>29.5593700408936</vt:r8>
  </property>
  <property fmtid="{D5CDD505-2E9C-101B-9397-08002B2CF9AE}" pid="14" name="pdobSourceTop">
    <vt:r8>131.51188659668</vt:r8>
  </property>
  <property fmtid="{D5CDD505-2E9C-101B-9397-08002B2CF9AE}" pid="15" name="MSIP_Label_f31142f3-8099-46d1-8755-df3fda1ce27f_Enabled">
    <vt:lpwstr>true</vt:lpwstr>
  </property>
  <property fmtid="{D5CDD505-2E9C-101B-9397-08002B2CF9AE}" pid="16" name="MSIP_Label_f31142f3-8099-46d1-8755-df3fda1ce27f_SetDate">
    <vt:lpwstr>2023-02-28T18:33:55Z</vt:lpwstr>
  </property>
  <property fmtid="{D5CDD505-2E9C-101B-9397-08002B2CF9AE}" pid="17" name="MSIP_Label_f31142f3-8099-46d1-8755-df3fda1ce27f_Method">
    <vt:lpwstr>Privileged</vt:lpwstr>
  </property>
  <property fmtid="{D5CDD505-2E9C-101B-9397-08002B2CF9AE}" pid="18" name="MSIP_Label_f31142f3-8099-46d1-8755-df3fda1ce27f_Name">
    <vt:lpwstr>Public_</vt:lpwstr>
  </property>
  <property fmtid="{D5CDD505-2E9C-101B-9397-08002B2CF9AE}" pid="19" name="MSIP_Label_f31142f3-8099-46d1-8755-df3fda1ce27f_SiteId">
    <vt:lpwstr>4b4266a6-1368-41af-ad5a-59eb634f7ad8</vt:lpwstr>
  </property>
  <property fmtid="{D5CDD505-2E9C-101B-9397-08002B2CF9AE}" pid="20" name="MSIP_Label_f31142f3-8099-46d1-8755-df3fda1ce27f_ActionId">
    <vt:lpwstr>37421e26-a7b8-43a0-bd9a-55384e9574c4</vt:lpwstr>
  </property>
  <property fmtid="{D5CDD505-2E9C-101B-9397-08002B2CF9AE}" pid="21" name="MSIP_Label_f31142f3-8099-46d1-8755-df3fda1ce27f_ContentBits">
    <vt:lpwstr>0</vt:lpwstr>
  </property>
  <property fmtid="{D5CDD505-2E9C-101B-9397-08002B2CF9AE}" pid="22" name="MSIP_Label_898e16e8-c07a-4d54-b613-7ba52508ca4b_Enabled">
    <vt:lpwstr>true</vt:lpwstr>
  </property>
  <property fmtid="{D5CDD505-2E9C-101B-9397-08002B2CF9AE}" pid="23" name="MSIP_Label_898e16e8-c07a-4d54-b613-7ba52508ca4b_SetDate">
    <vt:lpwstr>2023-05-15T23:15:44Z</vt:lpwstr>
  </property>
  <property fmtid="{D5CDD505-2E9C-101B-9397-08002B2CF9AE}" pid="24" name="MSIP_Label_898e16e8-c07a-4d54-b613-7ba52508ca4b_Method">
    <vt:lpwstr>Standard</vt:lpwstr>
  </property>
  <property fmtid="{D5CDD505-2E9C-101B-9397-08002B2CF9AE}" pid="25" name="MSIP_Label_898e16e8-c07a-4d54-b613-7ba52508ca4b_Name">
    <vt:lpwstr>Restricted – Any Recipient</vt:lpwstr>
  </property>
  <property fmtid="{D5CDD505-2E9C-101B-9397-08002B2CF9AE}" pid="26" name="MSIP_Label_898e16e8-c07a-4d54-b613-7ba52508ca4b_SiteId">
    <vt:lpwstr>06fe4af5-9412-436c-acdb-444ee0010489</vt:lpwstr>
  </property>
  <property fmtid="{D5CDD505-2E9C-101B-9397-08002B2CF9AE}" pid="27" name="MSIP_Label_898e16e8-c07a-4d54-b613-7ba52508ca4b_ActionId">
    <vt:lpwstr>5e6c7263-a3cd-4583-85eb-6a0bee4b84f3</vt:lpwstr>
  </property>
  <property fmtid="{D5CDD505-2E9C-101B-9397-08002B2CF9AE}" pid="28" name="MSIP_Label_898e16e8-c07a-4d54-b613-7ba52508ca4b_ContentBits">
    <vt:lpwstr>0</vt:lpwstr>
  </property>
</Properties>
</file>